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2.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3.xml" ContentType="application/vnd.openxmlformats-officedocument.theme+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 id="2147485008" r:id="rId2"/>
    <p:sldMasterId id="2147483704" r:id="rId3"/>
    <p:sldMasterId id="2147483855" r:id="rId4"/>
  </p:sldMasterIdLst>
  <p:notesMasterIdLst>
    <p:notesMasterId r:id="rId60"/>
  </p:notesMasterIdLst>
  <p:handoutMasterIdLst>
    <p:handoutMasterId r:id="rId61"/>
  </p:handoutMasterIdLst>
  <p:sldIdLst>
    <p:sldId id="256" r:id="rId5"/>
    <p:sldId id="300" r:id="rId6"/>
    <p:sldId id="301" r:id="rId7"/>
    <p:sldId id="302" r:id="rId8"/>
    <p:sldId id="396" r:id="rId9"/>
    <p:sldId id="303" r:id="rId10"/>
    <p:sldId id="304" r:id="rId11"/>
    <p:sldId id="309" r:id="rId12"/>
    <p:sldId id="306" r:id="rId13"/>
    <p:sldId id="307" r:id="rId14"/>
    <p:sldId id="308" r:id="rId15"/>
    <p:sldId id="312" r:id="rId16"/>
    <p:sldId id="313" r:id="rId17"/>
    <p:sldId id="314" r:id="rId18"/>
    <p:sldId id="315" r:id="rId19"/>
    <p:sldId id="317" r:id="rId20"/>
    <p:sldId id="318" r:id="rId21"/>
    <p:sldId id="319" r:id="rId22"/>
    <p:sldId id="320" r:id="rId23"/>
    <p:sldId id="322" r:id="rId24"/>
    <p:sldId id="323" r:id="rId25"/>
    <p:sldId id="324" r:id="rId26"/>
    <p:sldId id="325" r:id="rId27"/>
    <p:sldId id="326" r:id="rId28"/>
    <p:sldId id="327" r:id="rId29"/>
    <p:sldId id="328" r:id="rId30"/>
    <p:sldId id="329" r:id="rId31"/>
    <p:sldId id="330" r:id="rId32"/>
    <p:sldId id="331" r:id="rId33"/>
    <p:sldId id="333" r:id="rId34"/>
    <p:sldId id="334" r:id="rId35"/>
    <p:sldId id="335" r:id="rId36"/>
    <p:sldId id="337" r:id="rId37"/>
    <p:sldId id="338" r:id="rId38"/>
    <p:sldId id="332" r:id="rId39"/>
    <p:sldId id="336" r:id="rId40"/>
    <p:sldId id="395" r:id="rId41"/>
    <p:sldId id="347" r:id="rId42"/>
    <p:sldId id="344" r:id="rId43"/>
    <p:sldId id="348" r:id="rId44"/>
    <p:sldId id="349" r:id="rId45"/>
    <p:sldId id="350" r:id="rId46"/>
    <p:sldId id="394" r:id="rId47"/>
    <p:sldId id="355" r:id="rId48"/>
    <p:sldId id="356" r:id="rId49"/>
    <p:sldId id="357" r:id="rId50"/>
    <p:sldId id="359" r:id="rId51"/>
    <p:sldId id="376" r:id="rId52"/>
    <p:sldId id="377" r:id="rId53"/>
    <p:sldId id="382" r:id="rId54"/>
    <p:sldId id="380" r:id="rId55"/>
    <p:sldId id="381" r:id="rId56"/>
    <p:sldId id="389" r:id="rId57"/>
    <p:sldId id="390" r:id="rId58"/>
    <p:sldId id="298" r:id="rId59"/>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CAF44C9-0096-4DBA-9BEB-CF38D60BC4A8}">
          <p14:sldIdLst>
            <p14:sldId id="256"/>
            <p14:sldId id="300"/>
          </p14:sldIdLst>
        </p14:section>
        <p14:section name="Tiles" id="{AD2FE84A-2869-43EE-8081-64B282D41B49}">
          <p14:sldIdLst>
            <p14:sldId id="301"/>
            <p14:sldId id="302"/>
            <p14:sldId id="396"/>
            <p14:sldId id="303"/>
            <p14:sldId id="304"/>
            <p14:sldId id="309"/>
            <p14:sldId id="306"/>
            <p14:sldId id="307"/>
            <p14:sldId id="308"/>
            <p14:sldId id="312"/>
            <p14:sldId id="313"/>
            <p14:sldId id="314"/>
            <p14:sldId id="315"/>
            <p14:sldId id="317"/>
            <p14:sldId id="318"/>
            <p14:sldId id="319"/>
            <p14:sldId id="320"/>
          </p14:sldIdLst>
        </p14:section>
        <p14:section name="Toast" id="{AC66087B-A333-49BB-95E6-65E084DA9005}">
          <p14:sldIdLst>
            <p14:sldId id="322"/>
            <p14:sldId id="323"/>
            <p14:sldId id="324"/>
            <p14:sldId id="325"/>
            <p14:sldId id="326"/>
            <p14:sldId id="327"/>
            <p14:sldId id="328"/>
            <p14:sldId id="329"/>
            <p14:sldId id="330"/>
            <p14:sldId id="331"/>
            <p14:sldId id="333"/>
            <p14:sldId id="334"/>
            <p14:sldId id="335"/>
            <p14:sldId id="337"/>
            <p14:sldId id="338"/>
            <p14:sldId id="332"/>
            <p14:sldId id="336"/>
            <p14:sldId id="395"/>
          </p14:sldIdLst>
        </p14:section>
        <p14:section name="Push Notificatrions" id="{F6DDEBD6-59AC-4308-942C-141A2C825A28}">
          <p14:sldIdLst>
            <p14:sldId id="347"/>
            <p14:sldId id="344"/>
            <p14:sldId id="348"/>
            <p14:sldId id="349"/>
            <p14:sldId id="350"/>
            <p14:sldId id="394"/>
            <p14:sldId id="355"/>
            <p14:sldId id="356"/>
            <p14:sldId id="357"/>
            <p14:sldId id="359"/>
          </p14:sldIdLst>
        </p14:section>
        <p14:section name="Action Center" id="{35959FDE-DD2B-4C89-AF49-76991744ACF9}">
          <p14:sldIdLst>
            <p14:sldId id="376"/>
            <p14:sldId id="377"/>
            <p14:sldId id="382"/>
            <p14:sldId id="380"/>
            <p14:sldId id="381"/>
            <p14:sldId id="389"/>
            <p14:sldId id="390"/>
            <p14:sldId id="29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8D7"/>
    <a:srgbClr val="202124"/>
    <a:srgbClr val="2F5994"/>
    <a:srgbClr val="0B5A99"/>
    <a:srgbClr val="216398"/>
    <a:srgbClr val="69A1C7"/>
    <a:srgbClr val="206296"/>
    <a:srgbClr val="6BA2C9"/>
    <a:srgbClr val="6FA7CD"/>
    <a:srgbClr val="5B99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318" autoAdjust="0"/>
    <p:restoredTop sz="95394" autoAdjust="0"/>
  </p:normalViewPr>
  <p:slideViewPr>
    <p:cSldViewPr snapToGrid="0">
      <p:cViewPr varScale="1">
        <p:scale>
          <a:sx n="84" d="100"/>
          <a:sy n="84" d="100"/>
        </p:scale>
        <p:origin x="250" y="82"/>
      </p:cViewPr>
      <p:guideLst/>
    </p:cSldViewPr>
  </p:slideViewPr>
  <p:notesTextViewPr>
    <p:cViewPr>
      <p:scale>
        <a:sx n="150" d="100"/>
        <a:sy n="150" d="100"/>
      </p:scale>
      <p:origin x="0" y="0"/>
    </p:cViewPr>
  </p:notesTextViewPr>
  <p:sorterViewPr>
    <p:cViewPr varScale="1">
      <p:scale>
        <a:sx n="1" d="1"/>
        <a:sy n="1" d="1"/>
      </p:scale>
      <p:origin x="0" y="-30490"/>
    </p:cViewPr>
  </p:sorterViewPr>
  <p:notesViewPr>
    <p:cSldViewPr snapToGrid="0">
      <p:cViewPr varScale="1">
        <p:scale>
          <a:sx n="95" d="100"/>
          <a:sy n="95" d="100"/>
        </p:scale>
        <p:origin x="2742" y="10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877F7CC-0F26-4CFC-9C6F-CB5B204AA4EC}" type="doc">
      <dgm:prSet loTypeId="urn:microsoft.com/office/officeart/2005/8/layout/chevron1" loCatId="process" qsTypeId="urn:microsoft.com/office/officeart/2005/8/quickstyle/simple1" qsCatId="simple" csTypeId="urn:microsoft.com/office/officeart/2005/8/colors/accent5_2" csCatId="accent5" phldr="1"/>
      <dgm:spPr/>
    </dgm:pt>
    <dgm:pt modelId="{B2571EF2-EC04-40B9-BDD6-62D48044EA81}">
      <dgm:prSet phldrT="[Text]" custT="1"/>
      <dgm:spPr>
        <a:solidFill>
          <a:schemeClr val="accent5">
            <a:lumMod val="50000"/>
          </a:schemeClr>
        </a:solidFill>
        <a:ln>
          <a:noFill/>
        </a:ln>
      </dgm:spPr>
      <dgm:t>
        <a:bodyPr/>
        <a:lstStyle/>
        <a:p>
          <a:r>
            <a:rPr lang="en-US" sz="1800" dirty="0" smtClean="0"/>
            <a:t>Tap button</a:t>
          </a:r>
          <a:endParaRPr lang="en-US" sz="1800" dirty="0"/>
        </a:p>
      </dgm:t>
    </dgm:pt>
    <dgm:pt modelId="{679E6D11-C34B-4CB3-8B01-3E7BB9811DE2}" type="parTrans" cxnId="{8A3C1F6A-CFE1-4614-83D0-62736F8FC87B}">
      <dgm:prSet/>
      <dgm:spPr/>
      <dgm:t>
        <a:bodyPr/>
        <a:lstStyle/>
        <a:p>
          <a:endParaRPr lang="en-US" sz="1800"/>
        </a:p>
      </dgm:t>
    </dgm:pt>
    <dgm:pt modelId="{1C18244C-4E19-4AD6-98F7-51CE1D8F3A52}" type="sibTrans" cxnId="{8A3C1F6A-CFE1-4614-83D0-62736F8FC87B}">
      <dgm:prSet/>
      <dgm:spPr/>
      <dgm:t>
        <a:bodyPr/>
        <a:lstStyle/>
        <a:p>
          <a:endParaRPr lang="en-US" sz="1800"/>
        </a:p>
      </dgm:t>
    </dgm:pt>
    <dgm:pt modelId="{9D8D474C-0F1E-48D9-8500-B90E6C75B97F}">
      <dgm:prSet phldrT="[Text]" custT="1"/>
      <dgm:spPr>
        <a:solidFill>
          <a:schemeClr val="accent5">
            <a:lumMod val="75000"/>
          </a:schemeClr>
        </a:solidFill>
        <a:ln>
          <a:noFill/>
        </a:ln>
      </dgm:spPr>
      <dgm:t>
        <a:bodyPr/>
        <a:lstStyle/>
        <a:p>
          <a:r>
            <a:rPr lang="en-US" sz="1800" dirty="0" smtClean="0"/>
            <a:t>App launches</a:t>
          </a:r>
          <a:endParaRPr lang="en-US" sz="1800" dirty="0"/>
        </a:p>
      </dgm:t>
    </dgm:pt>
    <dgm:pt modelId="{639D3B96-2E03-47E1-8725-98AB0E4C957C}" type="parTrans" cxnId="{F3294674-FFC0-43CE-8A5C-0F8528724E11}">
      <dgm:prSet/>
      <dgm:spPr/>
      <dgm:t>
        <a:bodyPr/>
        <a:lstStyle/>
        <a:p>
          <a:endParaRPr lang="en-US" sz="1800"/>
        </a:p>
      </dgm:t>
    </dgm:pt>
    <dgm:pt modelId="{C5BCBAC1-EBFB-46CF-B0C7-8645500A450E}" type="sibTrans" cxnId="{F3294674-FFC0-43CE-8A5C-0F8528724E11}">
      <dgm:prSet/>
      <dgm:spPr/>
      <dgm:t>
        <a:bodyPr/>
        <a:lstStyle/>
        <a:p>
          <a:endParaRPr lang="en-US" sz="1800"/>
        </a:p>
      </dgm:t>
    </dgm:pt>
    <dgm:pt modelId="{615BD821-D7CB-475F-886E-BBFB69C5ECA1}">
      <dgm:prSet phldrT="[Text]" custT="1"/>
      <dgm:spPr>
        <a:solidFill>
          <a:schemeClr val="accent5">
            <a:lumMod val="75000"/>
          </a:schemeClr>
        </a:solidFill>
        <a:ln>
          <a:noFill/>
        </a:ln>
      </dgm:spPr>
      <dgm:t>
        <a:bodyPr/>
        <a:lstStyle/>
        <a:p>
          <a:r>
            <a:rPr lang="en-US" sz="1800" dirty="0" smtClean="0"/>
            <a:t>Retrieve </a:t>
          </a:r>
          <a:r>
            <a:rPr lang="en-US" sz="1800" dirty="0" err="1" smtClean="0"/>
            <a:t>Args</a:t>
          </a:r>
          <a:endParaRPr lang="en-US" sz="1800" dirty="0"/>
        </a:p>
      </dgm:t>
    </dgm:pt>
    <dgm:pt modelId="{6408C4F8-12CD-427A-A6C1-C03090593EE4}" type="parTrans" cxnId="{0BF0D499-FB98-4F9F-A880-70148E533FDB}">
      <dgm:prSet/>
      <dgm:spPr/>
      <dgm:t>
        <a:bodyPr/>
        <a:lstStyle/>
        <a:p>
          <a:endParaRPr lang="en-US" sz="1800"/>
        </a:p>
      </dgm:t>
    </dgm:pt>
    <dgm:pt modelId="{09D95470-7F86-41EB-9CBF-83CF872A34D9}" type="sibTrans" cxnId="{0BF0D499-FB98-4F9F-A880-70148E533FDB}">
      <dgm:prSet/>
      <dgm:spPr/>
      <dgm:t>
        <a:bodyPr/>
        <a:lstStyle/>
        <a:p>
          <a:endParaRPr lang="en-US" sz="1800"/>
        </a:p>
      </dgm:t>
    </dgm:pt>
    <dgm:pt modelId="{FCD755AB-6F0E-4135-A640-748EB0BEE067}">
      <dgm:prSet phldrT="[Text]" custT="1"/>
      <dgm:spPr>
        <a:solidFill>
          <a:schemeClr val="accent5">
            <a:lumMod val="75000"/>
          </a:schemeClr>
        </a:solidFill>
        <a:ln>
          <a:noFill/>
        </a:ln>
      </dgm:spPr>
      <dgm:t>
        <a:bodyPr/>
        <a:lstStyle/>
        <a:p>
          <a:r>
            <a:rPr lang="en-US" sz="1800" dirty="0" smtClean="0"/>
            <a:t>Take actions</a:t>
          </a:r>
          <a:endParaRPr lang="en-US" sz="1800" dirty="0"/>
        </a:p>
      </dgm:t>
    </dgm:pt>
    <dgm:pt modelId="{108FB009-D494-490B-B18B-661CF321C05E}" type="parTrans" cxnId="{E88522E1-617E-4192-B539-FA1B0C02FB05}">
      <dgm:prSet/>
      <dgm:spPr/>
      <dgm:t>
        <a:bodyPr/>
        <a:lstStyle/>
        <a:p>
          <a:endParaRPr lang="en-US" sz="1800"/>
        </a:p>
      </dgm:t>
    </dgm:pt>
    <dgm:pt modelId="{452B6140-B019-4476-967E-6750C0EFF379}" type="sibTrans" cxnId="{E88522E1-617E-4192-B539-FA1B0C02FB05}">
      <dgm:prSet/>
      <dgm:spPr/>
      <dgm:t>
        <a:bodyPr/>
        <a:lstStyle/>
        <a:p>
          <a:endParaRPr lang="en-US" sz="1800"/>
        </a:p>
      </dgm:t>
    </dgm:pt>
    <dgm:pt modelId="{EE69B408-71AB-40B5-98F8-094E0FDCC6F8}" type="pres">
      <dgm:prSet presAssocID="{4877F7CC-0F26-4CFC-9C6F-CB5B204AA4EC}" presName="Name0" presStyleCnt="0">
        <dgm:presLayoutVars>
          <dgm:dir/>
          <dgm:animLvl val="lvl"/>
          <dgm:resizeHandles val="exact"/>
        </dgm:presLayoutVars>
      </dgm:prSet>
      <dgm:spPr/>
    </dgm:pt>
    <dgm:pt modelId="{A5777A17-1962-413A-B8E3-D3462FAF665A}" type="pres">
      <dgm:prSet presAssocID="{B2571EF2-EC04-40B9-BDD6-62D48044EA81}" presName="parTxOnly" presStyleLbl="node1" presStyleIdx="0" presStyleCnt="4">
        <dgm:presLayoutVars>
          <dgm:chMax val="0"/>
          <dgm:chPref val="0"/>
          <dgm:bulletEnabled val="1"/>
        </dgm:presLayoutVars>
      </dgm:prSet>
      <dgm:spPr/>
      <dgm:t>
        <a:bodyPr/>
        <a:lstStyle/>
        <a:p>
          <a:endParaRPr lang="en-US"/>
        </a:p>
      </dgm:t>
    </dgm:pt>
    <dgm:pt modelId="{2056AA50-8357-4B52-BAEC-9DC415D5971A}" type="pres">
      <dgm:prSet presAssocID="{1C18244C-4E19-4AD6-98F7-51CE1D8F3A52}" presName="parTxOnlySpace" presStyleCnt="0"/>
      <dgm:spPr/>
    </dgm:pt>
    <dgm:pt modelId="{1B31DDDC-418D-466C-809F-94F1FFA54E33}" type="pres">
      <dgm:prSet presAssocID="{9D8D474C-0F1E-48D9-8500-B90E6C75B97F}" presName="parTxOnly" presStyleLbl="node1" presStyleIdx="1" presStyleCnt="4">
        <dgm:presLayoutVars>
          <dgm:chMax val="0"/>
          <dgm:chPref val="0"/>
          <dgm:bulletEnabled val="1"/>
        </dgm:presLayoutVars>
      </dgm:prSet>
      <dgm:spPr/>
      <dgm:t>
        <a:bodyPr/>
        <a:lstStyle/>
        <a:p>
          <a:endParaRPr lang="en-US"/>
        </a:p>
      </dgm:t>
    </dgm:pt>
    <dgm:pt modelId="{E089C049-B2D7-4BDD-9364-8E9E17FFEC82}" type="pres">
      <dgm:prSet presAssocID="{C5BCBAC1-EBFB-46CF-B0C7-8645500A450E}" presName="parTxOnlySpace" presStyleCnt="0"/>
      <dgm:spPr/>
    </dgm:pt>
    <dgm:pt modelId="{939F3DAE-F0D8-4603-BF59-8A423CC0012A}" type="pres">
      <dgm:prSet presAssocID="{615BD821-D7CB-475F-886E-BBFB69C5ECA1}" presName="parTxOnly" presStyleLbl="node1" presStyleIdx="2" presStyleCnt="4">
        <dgm:presLayoutVars>
          <dgm:chMax val="0"/>
          <dgm:chPref val="0"/>
          <dgm:bulletEnabled val="1"/>
        </dgm:presLayoutVars>
      </dgm:prSet>
      <dgm:spPr/>
      <dgm:t>
        <a:bodyPr/>
        <a:lstStyle/>
        <a:p>
          <a:endParaRPr lang="en-US"/>
        </a:p>
      </dgm:t>
    </dgm:pt>
    <dgm:pt modelId="{1DD99CF0-E529-415A-8BB0-4EC501929010}" type="pres">
      <dgm:prSet presAssocID="{09D95470-7F86-41EB-9CBF-83CF872A34D9}" presName="parTxOnlySpace" presStyleCnt="0"/>
      <dgm:spPr/>
    </dgm:pt>
    <dgm:pt modelId="{117DDA0D-3A4F-465C-B5BE-22046C1990A3}" type="pres">
      <dgm:prSet presAssocID="{FCD755AB-6F0E-4135-A640-748EB0BEE067}" presName="parTxOnly" presStyleLbl="node1" presStyleIdx="3" presStyleCnt="4">
        <dgm:presLayoutVars>
          <dgm:chMax val="0"/>
          <dgm:chPref val="0"/>
          <dgm:bulletEnabled val="1"/>
        </dgm:presLayoutVars>
      </dgm:prSet>
      <dgm:spPr/>
      <dgm:t>
        <a:bodyPr/>
        <a:lstStyle/>
        <a:p>
          <a:endParaRPr lang="en-US"/>
        </a:p>
      </dgm:t>
    </dgm:pt>
  </dgm:ptLst>
  <dgm:cxnLst>
    <dgm:cxn modelId="{F3294674-FFC0-43CE-8A5C-0F8528724E11}" srcId="{4877F7CC-0F26-4CFC-9C6F-CB5B204AA4EC}" destId="{9D8D474C-0F1E-48D9-8500-B90E6C75B97F}" srcOrd="1" destOrd="0" parTransId="{639D3B96-2E03-47E1-8725-98AB0E4C957C}" sibTransId="{C5BCBAC1-EBFB-46CF-B0C7-8645500A450E}"/>
    <dgm:cxn modelId="{7D695B8B-FFA9-45A9-9919-18F831D4048F}" type="presOf" srcId="{9D8D474C-0F1E-48D9-8500-B90E6C75B97F}" destId="{1B31DDDC-418D-466C-809F-94F1FFA54E33}" srcOrd="0" destOrd="0" presId="urn:microsoft.com/office/officeart/2005/8/layout/chevron1"/>
    <dgm:cxn modelId="{EBF27BC0-73EA-4D89-A26C-2B3A1999CDC7}" type="presOf" srcId="{B2571EF2-EC04-40B9-BDD6-62D48044EA81}" destId="{A5777A17-1962-413A-B8E3-D3462FAF665A}" srcOrd="0" destOrd="0" presId="urn:microsoft.com/office/officeart/2005/8/layout/chevron1"/>
    <dgm:cxn modelId="{A7BCE728-54E6-4B92-9BD2-E7EBD8B49B87}" type="presOf" srcId="{FCD755AB-6F0E-4135-A640-748EB0BEE067}" destId="{117DDA0D-3A4F-465C-B5BE-22046C1990A3}" srcOrd="0" destOrd="0" presId="urn:microsoft.com/office/officeart/2005/8/layout/chevron1"/>
    <dgm:cxn modelId="{2042BD0F-708D-4244-8C74-284E8A1DD373}" type="presOf" srcId="{615BD821-D7CB-475F-886E-BBFB69C5ECA1}" destId="{939F3DAE-F0D8-4603-BF59-8A423CC0012A}" srcOrd="0" destOrd="0" presId="urn:microsoft.com/office/officeart/2005/8/layout/chevron1"/>
    <dgm:cxn modelId="{E88522E1-617E-4192-B539-FA1B0C02FB05}" srcId="{4877F7CC-0F26-4CFC-9C6F-CB5B204AA4EC}" destId="{FCD755AB-6F0E-4135-A640-748EB0BEE067}" srcOrd="3" destOrd="0" parTransId="{108FB009-D494-490B-B18B-661CF321C05E}" sibTransId="{452B6140-B019-4476-967E-6750C0EFF379}"/>
    <dgm:cxn modelId="{8A3C1F6A-CFE1-4614-83D0-62736F8FC87B}" srcId="{4877F7CC-0F26-4CFC-9C6F-CB5B204AA4EC}" destId="{B2571EF2-EC04-40B9-BDD6-62D48044EA81}" srcOrd="0" destOrd="0" parTransId="{679E6D11-C34B-4CB3-8B01-3E7BB9811DE2}" sibTransId="{1C18244C-4E19-4AD6-98F7-51CE1D8F3A52}"/>
    <dgm:cxn modelId="{9207BC08-3C79-405C-A7C0-A25C49C93021}" type="presOf" srcId="{4877F7CC-0F26-4CFC-9C6F-CB5B204AA4EC}" destId="{EE69B408-71AB-40B5-98F8-094E0FDCC6F8}" srcOrd="0" destOrd="0" presId="urn:microsoft.com/office/officeart/2005/8/layout/chevron1"/>
    <dgm:cxn modelId="{0BF0D499-FB98-4F9F-A880-70148E533FDB}" srcId="{4877F7CC-0F26-4CFC-9C6F-CB5B204AA4EC}" destId="{615BD821-D7CB-475F-886E-BBFB69C5ECA1}" srcOrd="2" destOrd="0" parTransId="{6408C4F8-12CD-427A-A6C1-C03090593EE4}" sibTransId="{09D95470-7F86-41EB-9CBF-83CF872A34D9}"/>
    <dgm:cxn modelId="{0A2E309E-2BEE-4584-B19E-DEA2B6321669}" type="presParOf" srcId="{EE69B408-71AB-40B5-98F8-094E0FDCC6F8}" destId="{A5777A17-1962-413A-B8E3-D3462FAF665A}" srcOrd="0" destOrd="0" presId="urn:microsoft.com/office/officeart/2005/8/layout/chevron1"/>
    <dgm:cxn modelId="{F28BEDD8-68CE-46AD-AFD3-AAC4294C41F2}" type="presParOf" srcId="{EE69B408-71AB-40B5-98F8-094E0FDCC6F8}" destId="{2056AA50-8357-4B52-BAEC-9DC415D5971A}" srcOrd="1" destOrd="0" presId="urn:microsoft.com/office/officeart/2005/8/layout/chevron1"/>
    <dgm:cxn modelId="{98891E7A-54C9-4534-A00D-4ACF159B50E8}" type="presParOf" srcId="{EE69B408-71AB-40B5-98F8-094E0FDCC6F8}" destId="{1B31DDDC-418D-466C-809F-94F1FFA54E33}" srcOrd="2" destOrd="0" presId="urn:microsoft.com/office/officeart/2005/8/layout/chevron1"/>
    <dgm:cxn modelId="{8FBF0341-CE29-4DDB-839F-E8AD1F350CA1}" type="presParOf" srcId="{EE69B408-71AB-40B5-98F8-094E0FDCC6F8}" destId="{E089C049-B2D7-4BDD-9364-8E9E17FFEC82}" srcOrd="3" destOrd="0" presId="urn:microsoft.com/office/officeart/2005/8/layout/chevron1"/>
    <dgm:cxn modelId="{F83990BB-2779-467A-8CA5-A6A5F48DD5A3}" type="presParOf" srcId="{EE69B408-71AB-40B5-98F8-094E0FDCC6F8}" destId="{939F3DAE-F0D8-4603-BF59-8A423CC0012A}" srcOrd="4" destOrd="0" presId="urn:microsoft.com/office/officeart/2005/8/layout/chevron1"/>
    <dgm:cxn modelId="{7CF1DFBC-F526-4EA1-96A1-D2E89B076E27}" type="presParOf" srcId="{EE69B408-71AB-40B5-98F8-094E0FDCC6F8}" destId="{1DD99CF0-E529-415A-8BB0-4EC501929010}" srcOrd="5" destOrd="0" presId="urn:microsoft.com/office/officeart/2005/8/layout/chevron1"/>
    <dgm:cxn modelId="{06FB394C-0E5A-4B2A-96D0-ED95AE0F2311}" type="presParOf" srcId="{EE69B408-71AB-40B5-98F8-094E0FDCC6F8}" destId="{117DDA0D-3A4F-465C-B5BE-22046C1990A3}"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877F7CC-0F26-4CFC-9C6F-CB5B204AA4EC}" type="doc">
      <dgm:prSet loTypeId="urn:microsoft.com/office/officeart/2005/8/layout/chevron1" loCatId="process" qsTypeId="urn:microsoft.com/office/officeart/2005/8/quickstyle/simple1" qsCatId="simple" csTypeId="urn:microsoft.com/office/officeart/2005/8/colors/accent6_2" csCatId="accent6" phldr="1"/>
      <dgm:spPr/>
    </dgm:pt>
    <dgm:pt modelId="{B2571EF2-EC04-40B9-BDD6-62D48044EA81}">
      <dgm:prSet phldrT="[Text]" custT="1"/>
      <dgm:spPr>
        <a:solidFill>
          <a:schemeClr val="accent6">
            <a:lumMod val="75000"/>
          </a:schemeClr>
        </a:solidFill>
        <a:ln>
          <a:noFill/>
        </a:ln>
      </dgm:spPr>
      <dgm:t>
        <a:bodyPr/>
        <a:lstStyle/>
        <a:p>
          <a:r>
            <a:rPr lang="en-US" sz="1800" dirty="0" smtClean="0"/>
            <a:t>Tap button</a:t>
          </a:r>
          <a:endParaRPr lang="en-US" sz="1800" dirty="0"/>
        </a:p>
      </dgm:t>
    </dgm:pt>
    <dgm:pt modelId="{679E6D11-C34B-4CB3-8B01-3E7BB9811DE2}" type="parTrans" cxnId="{8A3C1F6A-CFE1-4614-83D0-62736F8FC87B}">
      <dgm:prSet/>
      <dgm:spPr/>
      <dgm:t>
        <a:bodyPr/>
        <a:lstStyle/>
        <a:p>
          <a:endParaRPr lang="en-US" sz="1800"/>
        </a:p>
      </dgm:t>
    </dgm:pt>
    <dgm:pt modelId="{1C18244C-4E19-4AD6-98F7-51CE1D8F3A52}" type="sibTrans" cxnId="{8A3C1F6A-CFE1-4614-83D0-62736F8FC87B}">
      <dgm:prSet/>
      <dgm:spPr/>
      <dgm:t>
        <a:bodyPr/>
        <a:lstStyle/>
        <a:p>
          <a:endParaRPr lang="en-US" sz="1800"/>
        </a:p>
      </dgm:t>
    </dgm:pt>
    <dgm:pt modelId="{9D8D474C-0F1E-48D9-8500-B90E6C75B97F}">
      <dgm:prSet phldrT="[Text]" custT="1"/>
      <dgm:spPr>
        <a:ln>
          <a:noFill/>
        </a:ln>
      </dgm:spPr>
      <dgm:t>
        <a:bodyPr/>
        <a:lstStyle/>
        <a:p>
          <a:r>
            <a:rPr lang="en-US" sz="1800" dirty="0" smtClean="0"/>
            <a:t>Task launches</a:t>
          </a:r>
          <a:endParaRPr lang="en-US" sz="1800" dirty="0"/>
        </a:p>
      </dgm:t>
    </dgm:pt>
    <dgm:pt modelId="{639D3B96-2E03-47E1-8725-98AB0E4C957C}" type="parTrans" cxnId="{F3294674-FFC0-43CE-8A5C-0F8528724E11}">
      <dgm:prSet/>
      <dgm:spPr/>
      <dgm:t>
        <a:bodyPr/>
        <a:lstStyle/>
        <a:p>
          <a:endParaRPr lang="en-US" sz="1800"/>
        </a:p>
      </dgm:t>
    </dgm:pt>
    <dgm:pt modelId="{C5BCBAC1-EBFB-46CF-B0C7-8645500A450E}" type="sibTrans" cxnId="{F3294674-FFC0-43CE-8A5C-0F8528724E11}">
      <dgm:prSet/>
      <dgm:spPr/>
      <dgm:t>
        <a:bodyPr/>
        <a:lstStyle/>
        <a:p>
          <a:endParaRPr lang="en-US" sz="1800"/>
        </a:p>
      </dgm:t>
    </dgm:pt>
    <dgm:pt modelId="{615BD821-D7CB-475F-886E-BBFB69C5ECA1}">
      <dgm:prSet phldrT="[Text]" custT="1"/>
      <dgm:spPr>
        <a:ln>
          <a:noFill/>
        </a:ln>
      </dgm:spPr>
      <dgm:t>
        <a:bodyPr/>
        <a:lstStyle/>
        <a:p>
          <a:r>
            <a:rPr lang="en-US" sz="1800" dirty="0" smtClean="0"/>
            <a:t>Retrieve </a:t>
          </a:r>
          <a:r>
            <a:rPr lang="en-US" sz="1800" dirty="0" err="1" smtClean="0"/>
            <a:t>Args</a:t>
          </a:r>
          <a:endParaRPr lang="en-US" sz="1800" dirty="0"/>
        </a:p>
      </dgm:t>
    </dgm:pt>
    <dgm:pt modelId="{6408C4F8-12CD-427A-A6C1-C03090593EE4}" type="parTrans" cxnId="{0BF0D499-FB98-4F9F-A880-70148E533FDB}">
      <dgm:prSet/>
      <dgm:spPr/>
      <dgm:t>
        <a:bodyPr/>
        <a:lstStyle/>
        <a:p>
          <a:endParaRPr lang="en-US" sz="1800"/>
        </a:p>
      </dgm:t>
    </dgm:pt>
    <dgm:pt modelId="{09D95470-7F86-41EB-9CBF-83CF872A34D9}" type="sibTrans" cxnId="{0BF0D499-FB98-4F9F-A880-70148E533FDB}">
      <dgm:prSet/>
      <dgm:spPr/>
      <dgm:t>
        <a:bodyPr/>
        <a:lstStyle/>
        <a:p>
          <a:endParaRPr lang="en-US" sz="1800"/>
        </a:p>
      </dgm:t>
    </dgm:pt>
    <dgm:pt modelId="{C81453DB-805F-4152-A5F7-5102C1546E50}">
      <dgm:prSet phldrT="[Text]" custT="1"/>
      <dgm:spPr>
        <a:ln>
          <a:noFill/>
        </a:ln>
      </dgm:spPr>
      <dgm:t>
        <a:bodyPr/>
        <a:lstStyle/>
        <a:p>
          <a:r>
            <a:rPr lang="en-US" sz="1800" dirty="0" smtClean="0"/>
            <a:t>Take actions</a:t>
          </a:r>
          <a:endParaRPr lang="en-US" sz="1800" dirty="0"/>
        </a:p>
      </dgm:t>
    </dgm:pt>
    <dgm:pt modelId="{1AF80E9F-9AC0-4D4E-9313-3A18F3B19570}" type="parTrans" cxnId="{64D5BC67-8C4B-47E8-B8B6-CB13035DB566}">
      <dgm:prSet/>
      <dgm:spPr/>
      <dgm:t>
        <a:bodyPr/>
        <a:lstStyle/>
        <a:p>
          <a:endParaRPr lang="en-US" sz="1800"/>
        </a:p>
      </dgm:t>
    </dgm:pt>
    <dgm:pt modelId="{47B6834D-6FC4-4F14-A6F5-7735875E948B}" type="sibTrans" cxnId="{64D5BC67-8C4B-47E8-B8B6-CB13035DB566}">
      <dgm:prSet/>
      <dgm:spPr/>
      <dgm:t>
        <a:bodyPr/>
        <a:lstStyle/>
        <a:p>
          <a:endParaRPr lang="en-US" sz="1800"/>
        </a:p>
      </dgm:t>
    </dgm:pt>
    <dgm:pt modelId="{EE69B408-71AB-40B5-98F8-094E0FDCC6F8}" type="pres">
      <dgm:prSet presAssocID="{4877F7CC-0F26-4CFC-9C6F-CB5B204AA4EC}" presName="Name0" presStyleCnt="0">
        <dgm:presLayoutVars>
          <dgm:dir/>
          <dgm:animLvl val="lvl"/>
          <dgm:resizeHandles val="exact"/>
        </dgm:presLayoutVars>
      </dgm:prSet>
      <dgm:spPr/>
    </dgm:pt>
    <dgm:pt modelId="{A5777A17-1962-413A-B8E3-D3462FAF665A}" type="pres">
      <dgm:prSet presAssocID="{B2571EF2-EC04-40B9-BDD6-62D48044EA81}" presName="parTxOnly" presStyleLbl="node1" presStyleIdx="0" presStyleCnt="4">
        <dgm:presLayoutVars>
          <dgm:chMax val="0"/>
          <dgm:chPref val="0"/>
          <dgm:bulletEnabled val="1"/>
        </dgm:presLayoutVars>
      </dgm:prSet>
      <dgm:spPr/>
      <dgm:t>
        <a:bodyPr/>
        <a:lstStyle/>
        <a:p>
          <a:endParaRPr lang="en-US"/>
        </a:p>
      </dgm:t>
    </dgm:pt>
    <dgm:pt modelId="{2056AA50-8357-4B52-BAEC-9DC415D5971A}" type="pres">
      <dgm:prSet presAssocID="{1C18244C-4E19-4AD6-98F7-51CE1D8F3A52}" presName="parTxOnlySpace" presStyleCnt="0"/>
      <dgm:spPr/>
    </dgm:pt>
    <dgm:pt modelId="{1B31DDDC-418D-466C-809F-94F1FFA54E33}" type="pres">
      <dgm:prSet presAssocID="{9D8D474C-0F1E-48D9-8500-B90E6C75B97F}" presName="parTxOnly" presStyleLbl="node1" presStyleIdx="1" presStyleCnt="4">
        <dgm:presLayoutVars>
          <dgm:chMax val="0"/>
          <dgm:chPref val="0"/>
          <dgm:bulletEnabled val="1"/>
        </dgm:presLayoutVars>
      </dgm:prSet>
      <dgm:spPr/>
      <dgm:t>
        <a:bodyPr/>
        <a:lstStyle/>
        <a:p>
          <a:endParaRPr lang="en-US"/>
        </a:p>
      </dgm:t>
    </dgm:pt>
    <dgm:pt modelId="{E089C049-B2D7-4BDD-9364-8E9E17FFEC82}" type="pres">
      <dgm:prSet presAssocID="{C5BCBAC1-EBFB-46CF-B0C7-8645500A450E}" presName="parTxOnlySpace" presStyleCnt="0"/>
      <dgm:spPr/>
    </dgm:pt>
    <dgm:pt modelId="{939F3DAE-F0D8-4603-BF59-8A423CC0012A}" type="pres">
      <dgm:prSet presAssocID="{615BD821-D7CB-475F-886E-BBFB69C5ECA1}" presName="parTxOnly" presStyleLbl="node1" presStyleIdx="2" presStyleCnt="4">
        <dgm:presLayoutVars>
          <dgm:chMax val="0"/>
          <dgm:chPref val="0"/>
          <dgm:bulletEnabled val="1"/>
        </dgm:presLayoutVars>
      </dgm:prSet>
      <dgm:spPr/>
      <dgm:t>
        <a:bodyPr/>
        <a:lstStyle/>
        <a:p>
          <a:endParaRPr lang="en-US"/>
        </a:p>
      </dgm:t>
    </dgm:pt>
    <dgm:pt modelId="{3EB2A6EF-D9F9-452B-B6E3-C7F9501E3153}" type="pres">
      <dgm:prSet presAssocID="{09D95470-7F86-41EB-9CBF-83CF872A34D9}" presName="parTxOnlySpace" presStyleCnt="0"/>
      <dgm:spPr/>
    </dgm:pt>
    <dgm:pt modelId="{B60994E4-C1E0-406D-864E-2AB809C966CC}" type="pres">
      <dgm:prSet presAssocID="{C81453DB-805F-4152-A5F7-5102C1546E50}" presName="parTxOnly" presStyleLbl="node1" presStyleIdx="3" presStyleCnt="4">
        <dgm:presLayoutVars>
          <dgm:chMax val="0"/>
          <dgm:chPref val="0"/>
          <dgm:bulletEnabled val="1"/>
        </dgm:presLayoutVars>
      </dgm:prSet>
      <dgm:spPr/>
      <dgm:t>
        <a:bodyPr/>
        <a:lstStyle/>
        <a:p>
          <a:endParaRPr lang="en-US"/>
        </a:p>
      </dgm:t>
    </dgm:pt>
  </dgm:ptLst>
  <dgm:cxnLst>
    <dgm:cxn modelId="{0BF0D499-FB98-4F9F-A880-70148E533FDB}" srcId="{4877F7CC-0F26-4CFC-9C6F-CB5B204AA4EC}" destId="{615BD821-D7CB-475F-886E-BBFB69C5ECA1}" srcOrd="2" destOrd="0" parTransId="{6408C4F8-12CD-427A-A6C1-C03090593EE4}" sibTransId="{09D95470-7F86-41EB-9CBF-83CF872A34D9}"/>
    <dgm:cxn modelId="{8A3C1F6A-CFE1-4614-83D0-62736F8FC87B}" srcId="{4877F7CC-0F26-4CFC-9C6F-CB5B204AA4EC}" destId="{B2571EF2-EC04-40B9-BDD6-62D48044EA81}" srcOrd="0" destOrd="0" parTransId="{679E6D11-C34B-4CB3-8B01-3E7BB9811DE2}" sibTransId="{1C18244C-4E19-4AD6-98F7-51CE1D8F3A52}"/>
    <dgm:cxn modelId="{61FD745E-4F0F-4791-B68A-75F95F345DF5}" type="presOf" srcId="{9D8D474C-0F1E-48D9-8500-B90E6C75B97F}" destId="{1B31DDDC-418D-466C-809F-94F1FFA54E33}" srcOrd="0" destOrd="0" presId="urn:microsoft.com/office/officeart/2005/8/layout/chevron1"/>
    <dgm:cxn modelId="{6B6DCC3C-594D-4418-B6D6-EC1E3E281DDB}" type="presOf" srcId="{B2571EF2-EC04-40B9-BDD6-62D48044EA81}" destId="{A5777A17-1962-413A-B8E3-D3462FAF665A}" srcOrd="0" destOrd="0" presId="urn:microsoft.com/office/officeart/2005/8/layout/chevron1"/>
    <dgm:cxn modelId="{33F2458B-92BF-48EB-81E7-3E990B809642}" type="presOf" srcId="{615BD821-D7CB-475F-886E-BBFB69C5ECA1}" destId="{939F3DAE-F0D8-4603-BF59-8A423CC0012A}" srcOrd="0" destOrd="0" presId="urn:microsoft.com/office/officeart/2005/8/layout/chevron1"/>
    <dgm:cxn modelId="{64D5BC67-8C4B-47E8-B8B6-CB13035DB566}" srcId="{4877F7CC-0F26-4CFC-9C6F-CB5B204AA4EC}" destId="{C81453DB-805F-4152-A5F7-5102C1546E50}" srcOrd="3" destOrd="0" parTransId="{1AF80E9F-9AC0-4D4E-9313-3A18F3B19570}" sibTransId="{47B6834D-6FC4-4F14-A6F5-7735875E948B}"/>
    <dgm:cxn modelId="{A4C185ED-9EAB-424B-842E-59048CBCCF19}" type="presOf" srcId="{4877F7CC-0F26-4CFC-9C6F-CB5B204AA4EC}" destId="{EE69B408-71AB-40B5-98F8-094E0FDCC6F8}" srcOrd="0" destOrd="0" presId="urn:microsoft.com/office/officeart/2005/8/layout/chevron1"/>
    <dgm:cxn modelId="{F3294674-FFC0-43CE-8A5C-0F8528724E11}" srcId="{4877F7CC-0F26-4CFC-9C6F-CB5B204AA4EC}" destId="{9D8D474C-0F1E-48D9-8500-B90E6C75B97F}" srcOrd="1" destOrd="0" parTransId="{639D3B96-2E03-47E1-8725-98AB0E4C957C}" sibTransId="{C5BCBAC1-EBFB-46CF-B0C7-8645500A450E}"/>
    <dgm:cxn modelId="{71F65277-3D10-4358-B519-82B0C2078BD5}" type="presOf" srcId="{C81453DB-805F-4152-A5F7-5102C1546E50}" destId="{B60994E4-C1E0-406D-864E-2AB809C966CC}" srcOrd="0" destOrd="0" presId="urn:microsoft.com/office/officeart/2005/8/layout/chevron1"/>
    <dgm:cxn modelId="{E50267E1-C7A9-4DD3-AB67-23C61CA68CA4}" type="presParOf" srcId="{EE69B408-71AB-40B5-98F8-094E0FDCC6F8}" destId="{A5777A17-1962-413A-B8E3-D3462FAF665A}" srcOrd="0" destOrd="0" presId="urn:microsoft.com/office/officeart/2005/8/layout/chevron1"/>
    <dgm:cxn modelId="{811D28EF-C56C-471C-AC1E-5CE9511B6729}" type="presParOf" srcId="{EE69B408-71AB-40B5-98F8-094E0FDCC6F8}" destId="{2056AA50-8357-4B52-BAEC-9DC415D5971A}" srcOrd="1" destOrd="0" presId="urn:microsoft.com/office/officeart/2005/8/layout/chevron1"/>
    <dgm:cxn modelId="{B346EB7D-DAE0-4415-9015-88C38A79206F}" type="presParOf" srcId="{EE69B408-71AB-40B5-98F8-094E0FDCC6F8}" destId="{1B31DDDC-418D-466C-809F-94F1FFA54E33}" srcOrd="2" destOrd="0" presId="urn:microsoft.com/office/officeart/2005/8/layout/chevron1"/>
    <dgm:cxn modelId="{D8037E20-A2B5-4CB0-877B-840E65F56D5F}" type="presParOf" srcId="{EE69B408-71AB-40B5-98F8-094E0FDCC6F8}" destId="{E089C049-B2D7-4BDD-9364-8E9E17FFEC82}" srcOrd="3" destOrd="0" presId="urn:microsoft.com/office/officeart/2005/8/layout/chevron1"/>
    <dgm:cxn modelId="{65CD6A6C-AC19-44D0-8084-64C09302951A}" type="presParOf" srcId="{EE69B408-71AB-40B5-98F8-094E0FDCC6F8}" destId="{939F3DAE-F0D8-4603-BF59-8A423CC0012A}" srcOrd="4" destOrd="0" presId="urn:microsoft.com/office/officeart/2005/8/layout/chevron1"/>
    <dgm:cxn modelId="{B35D77DF-6C09-4854-A2CA-CBE902D1E16C}" type="presParOf" srcId="{EE69B408-71AB-40B5-98F8-094E0FDCC6F8}" destId="{3EB2A6EF-D9F9-452B-B6E3-C7F9501E3153}" srcOrd="5" destOrd="0" presId="urn:microsoft.com/office/officeart/2005/8/layout/chevron1"/>
    <dgm:cxn modelId="{1239A15B-F33C-4A49-A3ED-9D530011CA01}" type="presParOf" srcId="{EE69B408-71AB-40B5-98F8-094E0FDCC6F8}" destId="{B60994E4-C1E0-406D-864E-2AB809C966CC}" srcOrd="6"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877F7CC-0F26-4CFC-9C6F-CB5B204AA4EC}" type="doc">
      <dgm:prSet loTypeId="urn:microsoft.com/office/officeart/2005/8/layout/chevron1" loCatId="process" qsTypeId="urn:microsoft.com/office/officeart/2005/8/quickstyle/simple1" qsCatId="simple" csTypeId="urn:microsoft.com/office/officeart/2005/8/colors/accent6_2" csCatId="accent6" phldr="1"/>
      <dgm:spPr/>
    </dgm:pt>
    <dgm:pt modelId="{B2571EF2-EC04-40B9-BDD6-62D48044EA81}">
      <dgm:prSet phldrT="[Text]" custT="1"/>
      <dgm:spPr>
        <a:solidFill>
          <a:schemeClr val="accent6">
            <a:lumMod val="75000"/>
          </a:schemeClr>
        </a:solidFill>
        <a:ln>
          <a:noFill/>
        </a:ln>
      </dgm:spPr>
      <dgm:t>
        <a:bodyPr/>
        <a:lstStyle/>
        <a:p>
          <a:r>
            <a:rPr lang="en-US" sz="1800" dirty="0" smtClean="0"/>
            <a:t>Tap button</a:t>
          </a:r>
          <a:endParaRPr lang="en-US" sz="1800" dirty="0"/>
        </a:p>
      </dgm:t>
    </dgm:pt>
    <dgm:pt modelId="{679E6D11-C34B-4CB3-8B01-3E7BB9811DE2}" type="parTrans" cxnId="{8A3C1F6A-CFE1-4614-83D0-62736F8FC87B}">
      <dgm:prSet/>
      <dgm:spPr/>
      <dgm:t>
        <a:bodyPr/>
        <a:lstStyle/>
        <a:p>
          <a:endParaRPr lang="en-US" sz="1800"/>
        </a:p>
      </dgm:t>
    </dgm:pt>
    <dgm:pt modelId="{1C18244C-4E19-4AD6-98F7-51CE1D8F3A52}" type="sibTrans" cxnId="{8A3C1F6A-CFE1-4614-83D0-62736F8FC87B}">
      <dgm:prSet/>
      <dgm:spPr/>
      <dgm:t>
        <a:bodyPr/>
        <a:lstStyle/>
        <a:p>
          <a:endParaRPr lang="en-US" sz="1800"/>
        </a:p>
      </dgm:t>
    </dgm:pt>
    <dgm:pt modelId="{9D8D474C-0F1E-48D9-8500-B90E6C75B97F}">
      <dgm:prSet phldrT="[Text]" custT="1"/>
      <dgm:spPr>
        <a:ln>
          <a:noFill/>
        </a:ln>
      </dgm:spPr>
      <dgm:t>
        <a:bodyPr/>
        <a:lstStyle/>
        <a:p>
          <a:r>
            <a:rPr lang="en-US" sz="1800" dirty="0" smtClean="0"/>
            <a:t>Protocol activates</a:t>
          </a:r>
          <a:endParaRPr lang="en-US" sz="1800" dirty="0"/>
        </a:p>
      </dgm:t>
    </dgm:pt>
    <dgm:pt modelId="{639D3B96-2E03-47E1-8725-98AB0E4C957C}" type="parTrans" cxnId="{F3294674-FFC0-43CE-8A5C-0F8528724E11}">
      <dgm:prSet/>
      <dgm:spPr/>
      <dgm:t>
        <a:bodyPr/>
        <a:lstStyle/>
        <a:p>
          <a:endParaRPr lang="en-US" sz="1800"/>
        </a:p>
      </dgm:t>
    </dgm:pt>
    <dgm:pt modelId="{C5BCBAC1-EBFB-46CF-B0C7-8645500A450E}" type="sibTrans" cxnId="{F3294674-FFC0-43CE-8A5C-0F8528724E11}">
      <dgm:prSet/>
      <dgm:spPr/>
      <dgm:t>
        <a:bodyPr/>
        <a:lstStyle/>
        <a:p>
          <a:endParaRPr lang="en-US" sz="1800"/>
        </a:p>
      </dgm:t>
    </dgm:pt>
    <dgm:pt modelId="{615BD821-D7CB-475F-886E-BBFB69C5ECA1}">
      <dgm:prSet phldrT="[Text]" custT="1"/>
      <dgm:spPr>
        <a:ln>
          <a:noFill/>
        </a:ln>
      </dgm:spPr>
      <dgm:t>
        <a:bodyPr/>
        <a:lstStyle/>
        <a:p>
          <a:r>
            <a:rPr lang="en-US" sz="1800" dirty="0" smtClean="0"/>
            <a:t>Web / app</a:t>
          </a:r>
          <a:endParaRPr lang="en-US" sz="1800" dirty="0"/>
        </a:p>
      </dgm:t>
    </dgm:pt>
    <dgm:pt modelId="{6408C4F8-12CD-427A-A6C1-C03090593EE4}" type="parTrans" cxnId="{0BF0D499-FB98-4F9F-A880-70148E533FDB}">
      <dgm:prSet/>
      <dgm:spPr/>
      <dgm:t>
        <a:bodyPr/>
        <a:lstStyle/>
        <a:p>
          <a:endParaRPr lang="en-US" sz="1800"/>
        </a:p>
      </dgm:t>
    </dgm:pt>
    <dgm:pt modelId="{09D95470-7F86-41EB-9CBF-83CF872A34D9}" type="sibTrans" cxnId="{0BF0D499-FB98-4F9F-A880-70148E533FDB}">
      <dgm:prSet/>
      <dgm:spPr/>
      <dgm:t>
        <a:bodyPr/>
        <a:lstStyle/>
        <a:p>
          <a:endParaRPr lang="en-US" sz="1800"/>
        </a:p>
      </dgm:t>
    </dgm:pt>
    <dgm:pt modelId="{EE69B408-71AB-40B5-98F8-094E0FDCC6F8}" type="pres">
      <dgm:prSet presAssocID="{4877F7CC-0F26-4CFC-9C6F-CB5B204AA4EC}" presName="Name0" presStyleCnt="0">
        <dgm:presLayoutVars>
          <dgm:dir/>
          <dgm:animLvl val="lvl"/>
          <dgm:resizeHandles val="exact"/>
        </dgm:presLayoutVars>
      </dgm:prSet>
      <dgm:spPr/>
    </dgm:pt>
    <dgm:pt modelId="{A5777A17-1962-413A-B8E3-D3462FAF665A}" type="pres">
      <dgm:prSet presAssocID="{B2571EF2-EC04-40B9-BDD6-62D48044EA81}" presName="parTxOnly" presStyleLbl="node1" presStyleIdx="0" presStyleCnt="3">
        <dgm:presLayoutVars>
          <dgm:chMax val="0"/>
          <dgm:chPref val="0"/>
          <dgm:bulletEnabled val="1"/>
        </dgm:presLayoutVars>
      </dgm:prSet>
      <dgm:spPr/>
      <dgm:t>
        <a:bodyPr/>
        <a:lstStyle/>
        <a:p>
          <a:endParaRPr lang="en-US"/>
        </a:p>
      </dgm:t>
    </dgm:pt>
    <dgm:pt modelId="{2056AA50-8357-4B52-BAEC-9DC415D5971A}" type="pres">
      <dgm:prSet presAssocID="{1C18244C-4E19-4AD6-98F7-51CE1D8F3A52}" presName="parTxOnlySpace" presStyleCnt="0"/>
      <dgm:spPr/>
    </dgm:pt>
    <dgm:pt modelId="{1B31DDDC-418D-466C-809F-94F1FFA54E33}" type="pres">
      <dgm:prSet presAssocID="{9D8D474C-0F1E-48D9-8500-B90E6C75B97F}" presName="parTxOnly" presStyleLbl="node1" presStyleIdx="1" presStyleCnt="3">
        <dgm:presLayoutVars>
          <dgm:chMax val="0"/>
          <dgm:chPref val="0"/>
          <dgm:bulletEnabled val="1"/>
        </dgm:presLayoutVars>
      </dgm:prSet>
      <dgm:spPr/>
      <dgm:t>
        <a:bodyPr/>
        <a:lstStyle/>
        <a:p>
          <a:endParaRPr lang="en-US"/>
        </a:p>
      </dgm:t>
    </dgm:pt>
    <dgm:pt modelId="{E089C049-B2D7-4BDD-9364-8E9E17FFEC82}" type="pres">
      <dgm:prSet presAssocID="{C5BCBAC1-EBFB-46CF-B0C7-8645500A450E}" presName="parTxOnlySpace" presStyleCnt="0"/>
      <dgm:spPr/>
    </dgm:pt>
    <dgm:pt modelId="{939F3DAE-F0D8-4603-BF59-8A423CC0012A}" type="pres">
      <dgm:prSet presAssocID="{615BD821-D7CB-475F-886E-BBFB69C5ECA1}" presName="parTxOnly" presStyleLbl="node1" presStyleIdx="2" presStyleCnt="3">
        <dgm:presLayoutVars>
          <dgm:chMax val="0"/>
          <dgm:chPref val="0"/>
          <dgm:bulletEnabled val="1"/>
        </dgm:presLayoutVars>
      </dgm:prSet>
      <dgm:spPr/>
      <dgm:t>
        <a:bodyPr/>
        <a:lstStyle/>
        <a:p>
          <a:endParaRPr lang="en-US"/>
        </a:p>
      </dgm:t>
    </dgm:pt>
  </dgm:ptLst>
  <dgm:cxnLst>
    <dgm:cxn modelId="{0BF0D499-FB98-4F9F-A880-70148E533FDB}" srcId="{4877F7CC-0F26-4CFC-9C6F-CB5B204AA4EC}" destId="{615BD821-D7CB-475F-886E-BBFB69C5ECA1}" srcOrd="2" destOrd="0" parTransId="{6408C4F8-12CD-427A-A6C1-C03090593EE4}" sibTransId="{09D95470-7F86-41EB-9CBF-83CF872A34D9}"/>
    <dgm:cxn modelId="{8A3C1F6A-CFE1-4614-83D0-62736F8FC87B}" srcId="{4877F7CC-0F26-4CFC-9C6F-CB5B204AA4EC}" destId="{B2571EF2-EC04-40B9-BDD6-62D48044EA81}" srcOrd="0" destOrd="0" parTransId="{679E6D11-C34B-4CB3-8B01-3E7BB9811DE2}" sibTransId="{1C18244C-4E19-4AD6-98F7-51CE1D8F3A52}"/>
    <dgm:cxn modelId="{78EB2304-EF5C-4AA4-9B43-1BC1FBDCF850}" type="presOf" srcId="{9D8D474C-0F1E-48D9-8500-B90E6C75B97F}" destId="{1B31DDDC-418D-466C-809F-94F1FFA54E33}" srcOrd="0" destOrd="0" presId="urn:microsoft.com/office/officeart/2005/8/layout/chevron1"/>
    <dgm:cxn modelId="{75B3864B-C58B-4478-94BE-F6DBB5A2D7B8}" type="presOf" srcId="{615BD821-D7CB-475F-886E-BBFB69C5ECA1}" destId="{939F3DAE-F0D8-4603-BF59-8A423CC0012A}" srcOrd="0" destOrd="0" presId="urn:microsoft.com/office/officeart/2005/8/layout/chevron1"/>
    <dgm:cxn modelId="{82B76B2D-A53A-4E80-A8EE-B5473CAA1F0B}" type="presOf" srcId="{4877F7CC-0F26-4CFC-9C6F-CB5B204AA4EC}" destId="{EE69B408-71AB-40B5-98F8-094E0FDCC6F8}" srcOrd="0" destOrd="0" presId="urn:microsoft.com/office/officeart/2005/8/layout/chevron1"/>
    <dgm:cxn modelId="{A5279198-625F-44C1-8D81-20D53AB0E9A1}" type="presOf" srcId="{B2571EF2-EC04-40B9-BDD6-62D48044EA81}" destId="{A5777A17-1962-413A-B8E3-D3462FAF665A}" srcOrd="0" destOrd="0" presId="urn:microsoft.com/office/officeart/2005/8/layout/chevron1"/>
    <dgm:cxn modelId="{F3294674-FFC0-43CE-8A5C-0F8528724E11}" srcId="{4877F7CC-0F26-4CFC-9C6F-CB5B204AA4EC}" destId="{9D8D474C-0F1E-48D9-8500-B90E6C75B97F}" srcOrd="1" destOrd="0" parTransId="{639D3B96-2E03-47E1-8725-98AB0E4C957C}" sibTransId="{C5BCBAC1-EBFB-46CF-B0C7-8645500A450E}"/>
    <dgm:cxn modelId="{8156BFC9-8E8A-462B-AB86-BD7B36966BFF}" type="presParOf" srcId="{EE69B408-71AB-40B5-98F8-094E0FDCC6F8}" destId="{A5777A17-1962-413A-B8E3-D3462FAF665A}" srcOrd="0" destOrd="0" presId="urn:microsoft.com/office/officeart/2005/8/layout/chevron1"/>
    <dgm:cxn modelId="{1F981543-E9D7-4F42-AD85-F2FF63D02FE1}" type="presParOf" srcId="{EE69B408-71AB-40B5-98F8-094E0FDCC6F8}" destId="{2056AA50-8357-4B52-BAEC-9DC415D5971A}" srcOrd="1" destOrd="0" presId="urn:microsoft.com/office/officeart/2005/8/layout/chevron1"/>
    <dgm:cxn modelId="{0B2197CE-ECE9-4C29-96D9-26AD7E1EE818}" type="presParOf" srcId="{EE69B408-71AB-40B5-98F8-094E0FDCC6F8}" destId="{1B31DDDC-418D-466C-809F-94F1FFA54E33}" srcOrd="2" destOrd="0" presId="urn:microsoft.com/office/officeart/2005/8/layout/chevron1"/>
    <dgm:cxn modelId="{78634C37-0DA1-4767-8B5C-B283CA39E72B}" type="presParOf" srcId="{EE69B408-71AB-40B5-98F8-094E0FDCC6F8}" destId="{E089C049-B2D7-4BDD-9364-8E9E17FFEC82}" srcOrd="3" destOrd="0" presId="urn:microsoft.com/office/officeart/2005/8/layout/chevron1"/>
    <dgm:cxn modelId="{3E35A9CA-1A1D-4DC0-91E7-A027F88BD1C1}" type="presParOf" srcId="{EE69B408-71AB-40B5-98F8-094E0FDCC6F8}" destId="{939F3DAE-F0D8-4603-BF59-8A423CC0012A}" srcOrd="4" destOrd="0" presId="urn:microsoft.com/office/officeart/2005/8/layout/chevron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877F7CC-0F26-4CFC-9C6F-CB5B204AA4EC}" type="doc">
      <dgm:prSet loTypeId="urn:microsoft.com/office/officeart/2005/8/layout/chevron1" loCatId="process" qsTypeId="urn:microsoft.com/office/officeart/2005/8/quickstyle/simple1" qsCatId="simple" csTypeId="urn:microsoft.com/office/officeart/2005/8/colors/accent6_2" csCatId="accent6" phldr="1"/>
      <dgm:spPr/>
    </dgm:pt>
    <dgm:pt modelId="{B2571EF2-EC04-40B9-BDD6-62D48044EA81}">
      <dgm:prSet phldrT="[Text]" custT="1"/>
      <dgm:spPr>
        <a:solidFill>
          <a:schemeClr val="accent6">
            <a:lumMod val="75000"/>
          </a:schemeClr>
        </a:solidFill>
        <a:ln>
          <a:noFill/>
        </a:ln>
      </dgm:spPr>
      <dgm:t>
        <a:bodyPr/>
        <a:lstStyle/>
        <a:p>
          <a:r>
            <a:rPr lang="en-US" sz="1800" dirty="0" smtClean="0"/>
            <a:t>Tap button</a:t>
          </a:r>
          <a:endParaRPr lang="en-US" sz="1800" dirty="0"/>
        </a:p>
      </dgm:t>
    </dgm:pt>
    <dgm:pt modelId="{679E6D11-C34B-4CB3-8B01-3E7BB9811DE2}" type="parTrans" cxnId="{8A3C1F6A-CFE1-4614-83D0-62736F8FC87B}">
      <dgm:prSet/>
      <dgm:spPr/>
      <dgm:t>
        <a:bodyPr/>
        <a:lstStyle/>
        <a:p>
          <a:endParaRPr lang="en-US" sz="1800"/>
        </a:p>
      </dgm:t>
    </dgm:pt>
    <dgm:pt modelId="{1C18244C-4E19-4AD6-98F7-51CE1D8F3A52}" type="sibTrans" cxnId="{8A3C1F6A-CFE1-4614-83D0-62736F8FC87B}">
      <dgm:prSet/>
      <dgm:spPr/>
      <dgm:t>
        <a:bodyPr/>
        <a:lstStyle/>
        <a:p>
          <a:endParaRPr lang="en-US" sz="1800"/>
        </a:p>
      </dgm:t>
    </dgm:pt>
    <dgm:pt modelId="{9D8D474C-0F1E-48D9-8500-B90E6C75B97F}">
      <dgm:prSet phldrT="[Text]" custT="1"/>
      <dgm:spPr>
        <a:ln>
          <a:noFill/>
        </a:ln>
      </dgm:spPr>
      <dgm:t>
        <a:bodyPr/>
        <a:lstStyle/>
        <a:p>
          <a:r>
            <a:rPr lang="en-US" sz="1800" dirty="0" smtClean="0"/>
            <a:t>System handles</a:t>
          </a:r>
          <a:endParaRPr lang="en-US" sz="1800" dirty="0"/>
        </a:p>
      </dgm:t>
    </dgm:pt>
    <dgm:pt modelId="{639D3B96-2E03-47E1-8725-98AB0E4C957C}" type="parTrans" cxnId="{F3294674-FFC0-43CE-8A5C-0F8528724E11}">
      <dgm:prSet/>
      <dgm:spPr/>
      <dgm:t>
        <a:bodyPr/>
        <a:lstStyle/>
        <a:p>
          <a:endParaRPr lang="en-US" sz="1800"/>
        </a:p>
      </dgm:t>
    </dgm:pt>
    <dgm:pt modelId="{C5BCBAC1-EBFB-46CF-B0C7-8645500A450E}" type="sibTrans" cxnId="{F3294674-FFC0-43CE-8A5C-0F8528724E11}">
      <dgm:prSet/>
      <dgm:spPr/>
      <dgm:t>
        <a:bodyPr/>
        <a:lstStyle/>
        <a:p>
          <a:endParaRPr lang="en-US" sz="1800"/>
        </a:p>
      </dgm:t>
    </dgm:pt>
    <dgm:pt modelId="{EE69B408-71AB-40B5-98F8-094E0FDCC6F8}" type="pres">
      <dgm:prSet presAssocID="{4877F7CC-0F26-4CFC-9C6F-CB5B204AA4EC}" presName="Name0" presStyleCnt="0">
        <dgm:presLayoutVars>
          <dgm:dir/>
          <dgm:animLvl val="lvl"/>
          <dgm:resizeHandles val="exact"/>
        </dgm:presLayoutVars>
      </dgm:prSet>
      <dgm:spPr/>
    </dgm:pt>
    <dgm:pt modelId="{A5777A17-1962-413A-B8E3-D3462FAF665A}" type="pres">
      <dgm:prSet presAssocID="{B2571EF2-EC04-40B9-BDD6-62D48044EA81}" presName="parTxOnly" presStyleLbl="node1" presStyleIdx="0" presStyleCnt="2">
        <dgm:presLayoutVars>
          <dgm:chMax val="0"/>
          <dgm:chPref val="0"/>
          <dgm:bulletEnabled val="1"/>
        </dgm:presLayoutVars>
      </dgm:prSet>
      <dgm:spPr/>
      <dgm:t>
        <a:bodyPr/>
        <a:lstStyle/>
        <a:p>
          <a:endParaRPr lang="en-US"/>
        </a:p>
      </dgm:t>
    </dgm:pt>
    <dgm:pt modelId="{2056AA50-8357-4B52-BAEC-9DC415D5971A}" type="pres">
      <dgm:prSet presAssocID="{1C18244C-4E19-4AD6-98F7-51CE1D8F3A52}" presName="parTxOnlySpace" presStyleCnt="0"/>
      <dgm:spPr/>
    </dgm:pt>
    <dgm:pt modelId="{1B31DDDC-418D-466C-809F-94F1FFA54E33}" type="pres">
      <dgm:prSet presAssocID="{9D8D474C-0F1E-48D9-8500-B90E6C75B97F}" presName="parTxOnly" presStyleLbl="node1" presStyleIdx="1" presStyleCnt="2">
        <dgm:presLayoutVars>
          <dgm:chMax val="0"/>
          <dgm:chPref val="0"/>
          <dgm:bulletEnabled val="1"/>
        </dgm:presLayoutVars>
      </dgm:prSet>
      <dgm:spPr/>
      <dgm:t>
        <a:bodyPr/>
        <a:lstStyle/>
        <a:p>
          <a:endParaRPr lang="en-US"/>
        </a:p>
      </dgm:t>
    </dgm:pt>
  </dgm:ptLst>
  <dgm:cxnLst>
    <dgm:cxn modelId="{F3294674-FFC0-43CE-8A5C-0F8528724E11}" srcId="{4877F7CC-0F26-4CFC-9C6F-CB5B204AA4EC}" destId="{9D8D474C-0F1E-48D9-8500-B90E6C75B97F}" srcOrd="1" destOrd="0" parTransId="{639D3B96-2E03-47E1-8725-98AB0E4C957C}" sibTransId="{C5BCBAC1-EBFB-46CF-B0C7-8645500A450E}"/>
    <dgm:cxn modelId="{1408C702-F687-45C4-AA1F-C8AABEFD08FB}" type="presOf" srcId="{9D8D474C-0F1E-48D9-8500-B90E6C75B97F}" destId="{1B31DDDC-418D-466C-809F-94F1FFA54E33}" srcOrd="0" destOrd="0" presId="urn:microsoft.com/office/officeart/2005/8/layout/chevron1"/>
    <dgm:cxn modelId="{8A3C1F6A-CFE1-4614-83D0-62736F8FC87B}" srcId="{4877F7CC-0F26-4CFC-9C6F-CB5B204AA4EC}" destId="{B2571EF2-EC04-40B9-BDD6-62D48044EA81}" srcOrd="0" destOrd="0" parTransId="{679E6D11-C34B-4CB3-8B01-3E7BB9811DE2}" sibTransId="{1C18244C-4E19-4AD6-98F7-51CE1D8F3A52}"/>
    <dgm:cxn modelId="{9E457DC4-7B05-4998-89A1-586F145FC11F}" type="presOf" srcId="{4877F7CC-0F26-4CFC-9C6F-CB5B204AA4EC}" destId="{EE69B408-71AB-40B5-98F8-094E0FDCC6F8}" srcOrd="0" destOrd="0" presId="urn:microsoft.com/office/officeart/2005/8/layout/chevron1"/>
    <dgm:cxn modelId="{ECC9B1BA-DFD7-4997-8BCC-252B7B27FB71}" type="presOf" srcId="{B2571EF2-EC04-40B9-BDD6-62D48044EA81}" destId="{A5777A17-1962-413A-B8E3-D3462FAF665A}" srcOrd="0" destOrd="0" presId="urn:microsoft.com/office/officeart/2005/8/layout/chevron1"/>
    <dgm:cxn modelId="{10728021-5A66-4FEC-9F3D-BE79BA34CC75}" type="presParOf" srcId="{EE69B408-71AB-40B5-98F8-094E0FDCC6F8}" destId="{A5777A17-1962-413A-B8E3-D3462FAF665A}" srcOrd="0" destOrd="0" presId="urn:microsoft.com/office/officeart/2005/8/layout/chevron1"/>
    <dgm:cxn modelId="{3DA8050B-05BE-4EBC-908C-6432CF12E04D}" type="presParOf" srcId="{EE69B408-71AB-40B5-98F8-094E0FDCC6F8}" destId="{2056AA50-8357-4B52-BAEC-9DC415D5971A}" srcOrd="1" destOrd="0" presId="urn:microsoft.com/office/officeart/2005/8/layout/chevron1"/>
    <dgm:cxn modelId="{BF843F85-89E5-4475-8D85-3834FED30BEA}" type="presParOf" srcId="{EE69B408-71AB-40B5-98F8-094E0FDCC6F8}" destId="{1B31DDDC-418D-466C-809F-94F1FFA54E33}" srcOrd="2" destOrd="0" presId="urn:microsoft.com/office/officeart/2005/8/layout/chevron1"/>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777A17-1962-413A-B8E3-D3462FAF665A}">
      <dsp:nvSpPr>
        <dsp:cNvPr id="0" name=""/>
        <dsp:cNvSpPr/>
      </dsp:nvSpPr>
      <dsp:spPr>
        <a:xfrm>
          <a:off x="5268" y="0"/>
          <a:ext cx="3066620" cy="821723"/>
        </a:xfrm>
        <a:prstGeom prst="chevron">
          <a:avLst/>
        </a:prstGeom>
        <a:solidFill>
          <a:schemeClr val="accent5">
            <a:lumMod val="5000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Tap button</a:t>
          </a:r>
          <a:endParaRPr lang="en-US" sz="1800" kern="1200" dirty="0"/>
        </a:p>
      </dsp:txBody>
      <dsp:txXfrm>
        <a:off x="416130" y="0"/>
        <a:ext cx="2244897" cy="821723"/>
      </dsp:txXfrm>
    </dsp:sp>
    <dsp:sp modelId="{1B31DDDC-418D-466C-809F-94F1FFA54E33}">
      <dsp:nvSpPr>
        <dsp:cNvPr id="0" name=""/>
        <dsp:cNvSpPr/>
      </dsp:nvSpPr>
      <dsp:spPr>
        <a:xfrm>
          <a:off x="2765226" y="0"/>
          <a:ext cx="3066620" cy="821723"/>
        </a:xfrm>
        <a:prstGeom prst="chevron">
          <a:avLst/>
        </a:prstGeom>
        <a:solidFill>
          <a:schemeClr val="accent5">
            <a:lumMod val="7500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App launches</a:t>
          </a:r>
          <a:endParaRPr lang="en-US" sz="1800" kern="1200" dirty="0"/>
        </a:p>
      </dsp:txBody>
      <dsp:txXfrm>
        <a:off x="3176088" y="0"/>
        <a:ext cx="2244897" cy="821723"/>
      </dsp:txXfrm>
    </dsp:sp>
    <dsp:sp modelId="{939F3DAE-F0D8-4603-BF59-8A423CC0012A}">
      <dsp:nvSpPr>
        <dsp:cNvPr id="0" name=""/>
        <dsp:cNvSpPr/>
      </dsp:nvSpPr>
      <dsp:spPr>
        <a:xfrm>
          <a:off x="5525184" y="0"/>
          <a:ext cx="3066620" cy="821723"/>
        </a:xfrm>
        <a:prstGeom prst="chevron">
          <a:avLst/>
        </a:prstGeom>
        <a:solidFill>
          <a:schemeClr val="accent5">
            <a:lumMod val="7500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Retrieve </a:t>
          </a:r>
          <a:r>
            <a:rPr lang="en-US" sz="1800" kern="1200" dirty="0" err="1" smtClean="0"/>
            <a:t>Args</a:t>
          </a:r>
          <a:endParaRPr lang="en-US" sz="1800" kern="1200" dirty="0"/>
        </a:p>
      </dsp:txBody>
      <dsp:txXfrm>
        <a:off x="5936046" y="0"/>
        <a:ext cx="2244897" cy="821723"/>
      </dsp:txXfrm>
    </dsp:sp>
    <dsp:sp modelId="{117DDA0D-3A4F-465C-B5BE-22046C1990A3}">
      <dsp:nvSpPr>
        <dsp:cNvPr id="0" name=""/>
        <dsp:cNvSpPr/>
      </dsp:nvSpPr>
      <dsp:spPr>
        <a:xfrm>
          <a:off x="8285143" y="0"/>
          <a:ext cx="3066620" cy="821723"/>
        </a:xfrm>
        <a:prstGeom prst="chevron">
          <a:avLst/>
        </a:prstGeom>
        <a:solidFill>
          <a:schemeClr val="accent5">
            <a:lumMod val="7500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Take actions</a:t>
          </a:r>
          <a:endParaRPr lang="en-US" sz="1800" kern="1200" dirty="0"/>
        </a:p>
      </dsp:txBody>
      <dsp:txXfrm>
        <a:off x="8696005" y="0"/>
        <a:ext cx="2244897" cy="8217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777A17-1962-413A-B8E3-D3462FAF665A}">
      <dsp:nvSpPr>
        <dsp:cNvPr id="0" name=""/>
        <dsp:cNvSpPr/>
      </dsp:nvSpPr>
      <dsp:spPr>
        <a:xfrm>
          <a:off x="5267" y="0"/>
          <a:ext cx="3065994" cy="821723"/>
        </a:xfrm>
        <a:prstGeom prst="chevron">
          <a:avLst/>
        </a:prstGeom>
        <a:solidFill>
          <a:schemeClr val="accent6">
            <a:lumMod val="7500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Tap button</a:t>
          </a:r>
          <a:endParaRPr lang="en-US" sz="1800" kern="1200" dirty="0"/>
        </a:p>
      </dsp:txBody>
      <dsp:txXfrm>
        <a:off x="416129" y="0"/>
        <a:ext cx="2244271" cy="821723"/>
      </dsp:txXfrm>
    </dsp:sp>
    <dsp:sp modelId="{1B31DDDC-418D-466C-809F-94F1FFA54E33}">
      <dsp:nvSpPr>
        <dsp:cNvPr id="0" name=""/>
        <dsp:cNvSpPr/>
      </dsp:nvSpPr>
      <dsp:spPr>
        <a:xfrm>
          <a:off x="2764662" y="0"/>
          <a:ext cx="3065994" cy="821723"/>
        </a:xfrm>
        <a:prstGeom prst="chevron">
          <a:avLst/>
        </a:prstGeom>
        <a:solidFill>
          <a:schemeClr val="accent6">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Task launches</a:t>
          </a:r>
          <a:endParaRPr lang="en-US" sz="1800" kern="1200" dirty="0"/>
        </a:p>
      </dsp:txBody>
      <dsp:txXfrm>
        <a:off x="3175524" y="0"/>
        <a:ext cx="2244271" cy="821723"/>
      </dsp:txXfrm>
    </dsp:sp>
    <dsp:sp modelId="{939F3DAE-F0D8-4603-BF59-8A423CC0012A}">
      <dsp:nvSpPr>
        <dsp:cNvPr id="0" name=""/>
        <dsp:cNvSpPr/>
      </dsp:nvSpPr>
      <dsp:spPr>
        <a:xfrm>
          <a:off x="5524057" y="0"/>
          <a:ext cx="3065994" cy="821723"/>
        </a:xfrm>
        <a:prstGeom prst="chevron">
          <a:avLst/>
        </a:prstGeom>
        <a:solidFill>
          <a:schemeClr val="accent6">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Retrieve </a:t>
          </a:r>
          <a:r>
            <a:rPr lang="en-US" sz="1800" kern="1200" dirty="0" err="1" smtClean="0"/>
            <a:t>Args</a:t>
          </a:r>
          <a:endParaRPr lang="en-US" sz="1800" kern="1200" dirty="0"/>
        </a:p>
      </dsp:txBody>
      <dsp:txXfrm>
        <a:off x="5934919" y="0"/>
        <a:ext cx="2244271" cy="821723"/>
      </dsp:txXfrm>
    </dsp:sp>
    <dsp:sp modelId="{B60994E4-C1E0-406D-864E-2AB809C966CC}">
      <dsp:nvSpPr>
        <dsp:cNvPr id="0" name=""/>
        <dsp:cNvSpPr/>
      </dsp:nvSpPr>
      <dsp:spPr>
        <a:xfrm>
          <a:off x="8283453" y="0"/>
          <a:ext cx="3065994" cy="821723"/>
        </a:xfrm>
        <a:prstGeom prst="chevron">
          <a:avLst/>
        </a:prstGeom>
        <a:solidFill>
          <a:schemeClr val="accent6">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Take actions</a:t>
          </a:r>
          <a:endParaRPr lang="en-US" sz="1800" kern="1200" dirty="0"/>
        </a:p>
      </dsp:txBody>
      <dsp:txXfrm>
        <a:off x="8694315" y="0"/>
        <a:ext cx="2244271" cy="8217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777A17-1962-413A-B8E3-D3462FAF665A}">
      <dsp:nvSpPr>
        <dsp:cNvPr id="0" name=""/>
        <dsp:cNvSpPr/>
      </dsp:nvSpPr>
      <dsp:spPr>
        <a:xfrm>
          <a:off x="2495" y="0"/>
          <a:ext cx="3040486" cy="821723"/>
        </a:xfrm>
        <a:prstGeom prst="chevron">
          <a:avLst/>
        </a:prstGeom>
        <a:solidFill>
          <a:schemeClr val="accent6">
            <a:lumMod val="7500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Tap button</a:t>
          </a:r>
          <a:endParaRPr lang="en-US" sz="1800" kern="1200" dirty="0"/>
        </a:p>
      </dsp:txBody>
      <dsp:txXfrm>
        <a:off x="413357" y="0"/>
        <a:ext cx="2218763" cy="821723"/>
      </dsp:txXfrm>
    </dsp:sp>
    <dsp:sp modelId="{1B31DDDC-418D-466C-809F-94F1FFA54E33}">
      <dsp:nvSpPr>
        <dsp:cNvPr id="0" name=""/>
        <dsp:cNvSpPr/>
      </dsp:nvSpPr>
      <dsp:spPr>
        <a:xfrm>
          <a:off x="2738933" y="0"/>
          <a:ext cx="3040486" cy="821723"/>
        </a:xfrm>
        <a:prstGeom prst="chevron">
          <a:avLst/>
        </a:prstGeom>
        <a:solidFill>
          <a:schemeClr val="accent6">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Protocol activates</a:t>
          </a:r>
          <a:endParaRPr lang="en-US" sz="1800" kern="1200" dirty="0"/>
        </a:p>
      </dsp:txBody>
      <dsp:txXfrm>
        <a:off x="3149795" y="0"/>
        <a:ext cx="2218763" cy="821723"/>
      </dsp:txXfrm>
    </dsp:sp>
    <dsp:sp modelId="{939F3DAE-F0D8-4603-BF59-8A423CC0012A}">
      <dsp:nvSpPr>
        <dsp:cNvPr id="0" name=""/>
        <dsp:cNvSpPr/>
      </dsp:nvSpPr>
      <dsp:spPr>
        <a:xfrm>
          <a:off x="5475371" y="0"/>
          <a:ext cx="3040486" cy="821723"/>
        </a:xfrm>
        <a:prstGeom prst="chevron">
          <a:avLst/>
        </a:prstGeom>
        <a:solidFill>
          <a:schemeClr val="accent6">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Web / app</a:t>
          </a:r>
          <a:endParaRPr lang="en-US" sz="1800" kern="1200" dirty="0"/>
        </a:p>
      </dsp:txBody>
      <dsp:txXfrm>
        <a:off x="5886233" y="0"/>
        <a:ext cx="2218763" cy="82172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777A17-1962-413A-B8E3-D3462FAF665A}">
      <dsp:nvSpPr>
        <dsp:cNvPr id="0" name=""/>
        <dsp:cNvSpPr/>
      </dsp:nvSpPr>
      <dsp:spPr>
        <a:xfrm>
          <a:off x="5055" y="0"/>
          <a:ext cx="3022078" cy="821723"/>
        </a:xfrm>
        <a:prstGeom prst="chevron">
          <a:avLst/>
        </a:prstGeom>
        <a:solidFill>
          <a:schemeClr val="accent6">
            <a:lumMod val="7500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Tap button</a:t>
          </a:r>
          <a:endParaRPr lang="en-US" sz="1800" kern="1200" dirty="0"/>
        </a:p>
      </dsp:txBody>
      <dsp:txXfrm>
        <a:off x="415917" y="0"/>
        <a:ext cx="2200355" cy="821723"/>
      </dsp:txXfrm>
    </dsp:sp>
    <dsp:sp modelId="{1B31DDDC-418D-466C-809F-94F1FFA54E33}">
      <dsp:nvSpPr>
        <dsp:cNvPr id="0" name=""/>
        <dsp:cNvSpPr/>
      </dsp:nvSpPr>
      <dsp:spPr>
        <a:xfrm>
          <a:off x="2724926" y="0"/>
          <a:ext cx="3022078" cy="821723"/>
        </a:xfrm>
        <a:prstGeom prst="chevron">
          <a:avLst/>
        </a:prstGeom>
        <a:solidFill>
          <a:schemeClr val="accent6">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en-US" sz="1800" kern="1200" dirty="0" smtClean="0"/>
            <a:t>System handles</a:t>
          </a:r>
          <a:endParaRPr lang="en-US" sz="1800" kern="1200" dirty="0"/>
        </a:p>
      </dsp:txBody>
      <dsp:txXfrm>
        <a:off x="3135788" y="0"/>
        <a:ext cx="2200355" cy="821723"/>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464F5833-6C60-4082-AD3B-D70721FF8A39}" type="datetimeFigureOut">
              <a:rPr lang="en-US" smtClean="0"/>
              <a:t>8/31/2015</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08EB7A1E-F434-4EAC-AEBD-7592D7920805}" type="slidenum">
              <a:rPr lang="en-US" smtClean="0"/>
              <a:t>‹#›</a:t>
            </a:fld>
            <a:endParaRPr lang="en-US"/>
          </a:p>
        </p:txBody>
      </p:sp>
    </p:spTree>
    <p:extLst>
      <p:ext uri="{BB962C8B-B14F-4D97-AF65-F5344CB8AC3E}">
        <p14:creationId xmlns:p14="http://schemas.microsoft.com/office/powerpoint/2010/main" val="36551800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8B2A63B0-0A9F-4A15-A3C9-4160253A81CB}" type="datetimeFigureOut">
              <a:rPr lang="en-US" smtClean="0"/>
              <a:t>8/31/2015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3FAC0659-34C9-4BAF-A7FA-59E8DF72899F}" type="slidenum">
              <a:rPr lang="en-US" smtClean="0"/>
              <a:t>‹#›</a:t>
            </a:fld>
            <a:endParaRPr lang="en-US"/>
          </a:p>
        </p:txBody>
      </p:sp>
    </p:spTree>
    <p:extLst>
      <p:ext uri="{BB962C8B-B14F-4D97-AF65-F5344CB8AC3E}">
        <p14:creationId xmlns:p14="http://schemas.microsoft.com/office/powerpoint/2010/main" val="710535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80D0691-DD91-40E2-AE44-1B7B9BBFF4E5}" type="slidenum">
              <a:rPr lang="en-US">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1862269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Microsoft Ignite 2015</a:t>
            </a:r>
            <a:endParaRPr lang="en-US" dirty="0" smtClean="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8/31/2015 4:55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2408878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8/31/2015 4:55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3385271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DCB8B13-F54A-4625-AF12-F2357174F504}" type="datetime1">
              <a:rPr lang="en-US" smtClean="0"/>
              <a:t>8/31/2015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3197143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40</a:t>
            </a:fld>
            <a:endParaRPr lang="en-US" dirty="0">
              <a:solidFill>
                <a:prstClr val="black"/>
              </a:solidFill>
            </a:endParaRPr>
          </a:p>
        </p:txBody>
      </p:sp>
    </p:spTree>
    <p:extLst>
      <p:ext uri="{BB962C8B-B14F-4D97-AF65-F5344CB8AC3E}">
        <p14:creationId xmlns:p14="http://schemas.microsoft.com/office/powerpoint/2010/main" val="36104049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41</a:t>
            </a:fld>
            <a:endParaRPr lang="en-US" dirty="0">
              <a:solidFill>
                <a:prstClr val="black"/>
              </a:solidFill>
            </a:endParaRPr>
          </a:p>
        </p:txBody>
      </p:sp>
    </p:spTree>
    <p:extLst>
      <p:ext uri="{BB962C8B-B14F-4D97-AF65-F5344CB8AC3E}">
        <p14:creationId xmlns:p14="http://schemas.microsoft.com/office/powerpoint/2010/main" val="38049303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3586079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44</a:t>
            </a:fld>
            <a:endParaRPr lang="en-US" dirty="0">
              <a:solidFill>
                <a:prstClr val="black"/>
              </a:solidFill>
            </a:endParaRPr>
          </a:p>
        </p:txBody>
      </p:sp>
    </p:spTree>
    <p:extLst>
      <p:ext uri="{BB962C8B-B14F-4D97-AF65-F5344CB8AC3E}">
        <p14:creationId xmlns:p14="http://schemas.microsoft.com/office/powerpoint/2010/main" val="21472312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45</a:t>
            </a:fld>
            <a:endParaRPr lang="en-US" dirty="0">
              <a:solidFill>
                <a:prstClr val="black"/>
              </a:solidFill>
            </a:endParaRPr>
          </a:p>
        </p:txBody>
      </p:sp>
    </p:spTree>
    <p:extLst>
      <p:ext uri="{BB962C8B-B14F-4D97-AF65-F5344CB8AC3E}">
        <p14:creationId xmlns:p14="http://schemas.microsoft.com/office/powerpoint/2010/main" val="20049486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15119895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88414118"/>
      </p:ext>
    </p:extLst>
  </p:cSld>
  <p:clrMapOvr>
    <a:masterClrMapping/>
  </p:clrMapOvr>
  <p:transition>
    <p:fade/>
  </p:transition>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259474876"/>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3719085"/>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476884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235825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426899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480466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333333"/>
                    </a:gs>
                    <a:gs pos="100000">
                      <a:srgbClr val="333333"/>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50203" y="3083652"/>
            <a:ext cx="3227129" cy="692057"/>
          </a:xfrm>
          <a:prstGeom prst="rect">
            <a:avLst/>
          </a:prstGeom>
        </p:spPr>
      </p:pic>
    </p:spTree>
    <p:extLst>
      <p:ext uri="{BB962C8B-B14F-4D97-AF65-F5344CB8AC3E}">
        <p14:creationId xmlns:p14="http://schemas.microsoft.com/office/powerpoint/2010/main" val="763236481"/>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3213707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535720379"/>
      </p:ext>
    </p:extLst>
  </p:cSld>
  <p:clrMapOvr>
    <a:masterClrMapping/>
  </p:clrMapOvr>
  <p:transition>
    <p:fade/>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4960144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605210767"/>
      </p:ext>
    </p:extLst>
  </p:cSld>
  <p:clrMapOvr>
    <a:masterClrMapping/>
  </p:clrMapOvr>
  <p:transition>
    <p:fade/>
  </p:transition>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12265698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47925575"/>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Edit Master text styles</a:t>
            </a:r>
          </a:p>
        </p:txBody>
      </p:sp>
    </p:spTree>
    <p:extLst>
      <p:ext uri="{BB962C8B-B14F-4D97-AF65-F5344CB8AC3E}">
        <p14:creationId xmlns:p14="http://schemas.microsoft.com/office/powerpoint/2010/main" val="2032532893"/>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4229520028"/>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031277975"/>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82560543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99862798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401632331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46448595"/>
      </p:ext>
    </p:extLst>
  </p:cSld>
  <p:clrMapOvr>
    <a:masterClrMapping/>
  </p:clrMapOvr>
  <p:transition>
    <p:fade/>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1335146"/>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981278130"/>
      </p:ext>
    </p:extLst>
  </p:cSld>
  <p:clrMapOvr>
    <a:masterClrMapping/>
  </p:clrMapOvr>
  <p:transition>
    <p:fade/>
  </p:transition>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086816568"/>
      </p:ext>
    </p:extLst>
  </p:cSld>
  <p:clrMapOvr>
    <a:masterClrMapping/>
  </p:clrMapOvr>
  <p:transition>
    <p:fade/>
  </p:transition>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352932865"/>
      </p:ext>
    </p:extLst>
  </p:cSld>
  <p:clrMapOvr>
    <a:masterClrMapping/>
  </p:clrMapOvr>
  <p:transition>
    <p:fade/>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8620608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2963800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568737970"/>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715948762"/>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1575674048"/>
      </p:ext>
    </p:extLst>
  </p:cSld>
  <p:clrMapOvr>
    <a:masterClrMapping/>
  </p:clrMapOvr>
  <p:transition>
    <p:fade/>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95395283"/>
      </p:ext>
    </p:extLst>
  </p:cSld>
  <p:clrMapOvr>
    <a:masterClrMapping/>
  </p:clrMapOvr>
  <p:transition>
    <p:fade/>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14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596215803"/>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778048651"/>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06909325"/>
      </p:ext>
    </p:extLst>
  </p:cSld>
  <p:clrMapOvr>
    <a:masterClrMapping/>
  </p:clrMapOvr>
  <p:transition>
    <p:fade/>
  </p:transition>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26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4195923603"/>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27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1137360145"/>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28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230909523"/>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30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0597258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768881281"/>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3936340893"/>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40652563"/>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06342100"/>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154887854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8325765"/>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55706084"/>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7860908"/>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3224765"/>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92426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1350846"/>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2015 </a:t>
            </a:r>
            <a:r>
              <a:rPr lang="en-US" sz="686" dirty="0">
                <a:gradFill>
                  <a:gsLst>
                    <a:gs pos="0">
                      <a:srgbClr val="FFFFFF"/>
                    </a:gs>
                    <a:gs pos="100000">
                      <a:srgbClr val="FFFFFF"/>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206540294"/>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205796362"/>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35675971"/>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439223781"/>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8461507"/>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eldia">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863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25054516"/>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5"/>
            <a:ext cx="7171401" cy="896552"/>
          </a:xfrm>
        </p:spPr>
        <p:txBody>
          <a:bodyPr vert="horz" wrap="square" lIns="182880" tIns="146304" rIns="182880" bIns="146304" rtlCol="0" anchor="ctr">
            <a:noAutofit/>
          </a:bodyPr>
          <a:lstStyle>
            <a:lvl1pPr marL="0" indent="0">
              <a:buNone/>
              <a:defRPr lang="en-US" sz="3526"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5328" rtl="0" eaLnBrk="1" latinLnBrk="0" hangingPunct="1">
              <a:spcBef>
                <a:spcPct val="20000"/>
              </a:spcBef>
              <a:spcAft>
                <a:spcPts val="1599"/>
              </a:spcAft>
            </a:pPr>
            <a:r>
              <a:rPr lang="en-US" smtClean="0"/>
              <a:t>Click to edit Master text styles</a:t>
            </a:r>
          </a:p>
        </p:txBody>
      </p:sp>
      <p:sp>
        <p:nvSpPr>
          <p:cNvPr id="6" name="Text Placeholder 8"/>
          <p:cNvSpPr>
            <a:spLocks noGrp="1"/>
          </p:cNvSpPr>
          <p:nvPr>
            <p:ph type="body" sz="quarter" idx="16" hasCustomPrompt="1"/>
          </p:nvPr>
        </p:nvSpPr>
        <p:spPr>
          <a:xfrm>
            <a:off x="269241" y="291070"/>
            <a:ext cx="11653523" cy="896552"/>
          </a:xfrm>
        </p:spPr>
        <p:txBody>
          <a:bodyPr vert="horz" lIns="182880" tIns="146304" rIns="182880" bIns="146304" rtlCol="0" anchor="t">
            <a:noAutofit/>
          </a:bodyPr>
          <a:lstStyle>
            <a:lvl1pPr marL="0" indent="0" algn="l" defTabSz="913521" rtl="0" eaLnBrk="1" latinLnBrk="0" hangingPunct="1">
              <a:lnSpc>
                <a:spcPct val="90000"/>
              </a:lnSpc>
              <a:spcBef>
                <a:spcPct val="0"/>
              </a:spcBef>
              <a:buNone/>
              <a:defRPr lang="en-US" sz="4701"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1" y="1507553"/>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18"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7647"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77202189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1"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3670656267"/>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7346782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4" name="Picture 3"/>
          <p:cNvPicPr>
            <a:picLocks noChangeAspect="1"/>
          </p:cNvPicPr>
          <p:nvPr userDrawn="1"/>
        </p:nvPicPr>
        <p:blipFill>
          <a:blip r:embed="rId2" cstate="screen">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267794" y="6417567"/>
            <a:ext cx="353996" cy="353996"/>
          </a:xfrm>
          <a:prstGeom prst="rect">
            <a:avLst/>
          </a:prstGeom>
        </p:spPr>
      </p:pic>
      <p:sp>
        <p:nvSpPr>
          <p:cNvPr id="5" name="Footer Placeholder 6"/>
          <p:cNvSpPr txBox="1">
            <a:spLocks/>
          </p:cNvSpPr>
          <p:nvPr userDrawn="1"/>
        </p:nvSpPr>
        <p:spPr>
          <a:xfrm>
            <a:off x="10529457"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799" dirty="0" smtClean="0">
                <a:solidFill>
                  <a:srgbClr val="666666"/>
                </a:solidFill>
              </a:rPr>
              <a:t>MICROSOFT CONFIDENTIAL</a:t>
            </a:r>
          </a:p>
        </p:txBody>
      </p:sp>
    </p:spTree>
    <p:extLst>
      <p:ext uri="{BB962C8B-B14F-4D97-AF65-F5344CB8AC3E}">
        <p14:creationId xmlns:p14="http://schemas.microsoft.com/office/powerpoint/2010/main" val="2067341654"/>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8"/>
            <a:ext cx="11653523" cy="2245936"/>
          </a:xfrm>
        </p:spPr>
        <p:txBody>
          <a:bodyPr>
            <a:spAutoFit/>
          </a:bodyPr>
          <a:lstStyle>
            <a:lvl3pPr>
              <a:defRPr sz="2350"/>
            </a:lvl3pPr>
            <a:lvl4pPr>
              <a:defRPr sz="1958"/>
            </a:lvl4pPr>
            <a:lvl5pPr>
              <a:defRPr sz="1958"/>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05620061"/>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screen">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267794" y="6417567"/>
            <a:ext cx="353996" cy="353996"/>
          </a:xfrm>
          <a:prstGeom prst="rect">
            <a:avLst/>
          </a:prstGeom>
        </p:spPr>
      </p:pic>
    </p:spTree>
    <p:extLst>
      <p:ext uri="{BB962C8B-B14F-4D97-AF65-F5344CB8AC3E}">
        <p14:creationId xmlns:p14="http://schemas.microsoft.com/office/powerpoint/2010/main" val="1867116633"/>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5"/>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328"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40" y="1505897"/>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67595674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1" y="1635896"/>
            <a:ext cx="2689275" cy="4931036"/>
          </a:xfrm>
        </p:spPr>
        <p:txBody>
          <a:bodyPr>
            <a:noAutofit/>
          </a:bodyPr>
          <a:lstStyle>
            <a:lvl1pPr marL="335834" indent="-335834">
              <a:buNone/>
              <a:defRPr kumimoji="0" lang="en-US" sz="2351"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328"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999102710"/>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4" y="1635896"/>
            <a:ext cx="8605649" cy="4931036"/>
          </a:xfrm>
        </p:spPr>
        <p:txBody>
          <a:bodyPr wrap="square">
            <a:noAutofit/>
          </a:bodyPr>
          <a:lstStyle>
            <a:lvl3pPr>
              <a:defRPr sz="2351"/>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1" y="1635896"/>
            <a:ext cx="2689275" cy="4931036"/>
          </a:xfrm>
        </p:spPr>
        <p:txBody>
          <a:bodyPr>
            <a:noAutofit/>
          </a:bodyPr>
          <a:lstStyle>
            <a:lvl1pPr marL="0" indent="0">
              <a:buNone/>
              <a:defRPr kumimoji="0" lang="en-US" sz="2351"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328"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3948162144"/>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0"/>
            </a:lvl2pPr>
            <a:lvl3pPr marL="223871" indent="0">
              <a:buNone/>
              <a:defRPr/>
            </a:lvl3pPr>
            <a:lvl4pPr marL="447743" indent="0">
              <a:buNone/>
              <a:defRPr/>
            </a:lvl4pPr>
            <a:lvl5pPr marL="671614"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81195443"/>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15753831"/>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61215"/>
          </a:xfrm>
          <a:noFill/>
        </p:spPr>
        <p:txBody>
          <a:bodyPr tIns="91440" bIns="91440" anchor="t" anchorCtr="0">
            <a:spAutoFit/>
          </a:bodyPr>
          <a:lstStyle>
            <a:lvl1pPr>
              <a:defRPr sz="7051" spc="-99"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407537825"/>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35337622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54117938"/>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15397045"/>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85173823"/>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9805953"/>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47495871"/>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129755020"/>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19375956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Recor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1"/>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977153" y="3813716"/>
            <a:ext cx="8237697" cy="2497874"/>
          </a:xfrm>
          <a:prstGeom prst="rect">
            <a:avLst/>
          </a:prstGeom>
        </p:spPr>
      </p:pic>
    </p:spTree>
    <p:extLst>
      <p:ext uri="{BB962C8B-B14F-4D97-AF65-F5344CB8AC3E}">
        <p14:creationId xmlns:p14="http://schemas.microsoft.com/office/powerpoint/2010/main" val="1389122983"/>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9924464"/>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86363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945263037"/>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66185516"/>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552353330"/>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899103762"/>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rgbClr val="00B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50235333"/>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819181002"/>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18699276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845516712"/>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27126325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153286958"/>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191753298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5404635"/>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0536480"/>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7400317"/>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847785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005078"/>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2015 </a:t>
            </a:r>
            <a:r>
              <a:rPr lang="en-US" sz="686" dirty="0">
                <a:gradFill>
                  <a:gsLst>
                    <a:gs pos="0">
                      <a:srgbClr val="FFFFFF"/>
                    </a:gs>
                    <a:gs pos="100000">
                      <a:srgbClr val="FFFFFF"/>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3115768877"/>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79842913"/>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30091794"/>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67019823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501263648"/>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el en objec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074803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67720"/>
            <a:ext cx="11637012" cy="922560"/>
          </a:xfrm>
          <a:prstGeom prst="rect">
            <a:avLst/>
          </a:prstGeom>
        </p:spPr>
        <p:txBody>
          <a:bodyPr anchor="ctr" anchorCtr="0">
            <a:spAutoFit/>
          </a:bodyPr>
          <a:lstStyle>
            <a:lvl1pPr algn="l">
              <a:defRPr sz="5328">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61071436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1139981"/>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133737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4245363745"/>
      </p:ext>
    </p:extLst>
  </p:cSld>
  <p:clrMapOvr>
    <a:masterClrMapping/>
  </p:clrMapOvr>
  <p:transition>
    <p:fade/>
  </p:transition>
  <p:timing>
    <p:tnLst>
      <p:par>
        <p:cTn id="1" dur="indefinite" restart="never" nodeType="tmRoot"/>
      </p:par>
    </p:tnLst>
  </p:timing>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60909351"/>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56869034"/>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631598947"/>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48261518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563585308"/>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33679068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01741367"/>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_01">
    <p:bg bwMode="ltGray">
      <p:bgPr>
        <a:solidFill>
          <a:schemeClr val="bg1"/>
        </a:solidFill>
        <a:effectLst/>
      </p:bgPr>
    </p:bg>
    <p:spTree>
      <p:nvGrpSpPr>
        <p:cNvPr id="1" name=""/>
        <p:cNvGrpSpPr/>
        <p:nvPr/>
      </p:nvGrpSpPr>
      <p:grpSpPr>
        <a:xfrm>
          <a:off x="0" y="0"/>
          <a:ext cx="0" cy="0"/>
          <a:chOff x="0" y="0"/>
          <a:chExt cx="0" cy="0"/>
        </a:xfrm>
      </p:grpSpPr>
      <p:sp>
        <p:nvSpPr>
          <p:cNvPr id="16" name="Rectangle 15"/>
          <p:cNvSpPr/>
          <p:nvPr userDrawn="1"/>
        </p:nvSpPr>
        <p:spPr bwMode="auto">
          <a:xfrm>
            <a:off x="269239" y="2077800"/>
            <a:ext cx="6274974" cy="3592580"/>
          </a:xfrm>
          <a:prstGeom prst="rect">
            <a:avLst/>
          </a:prstGeom>
          <a:solidFill>
            <a:srgbClr val="FFFFFF">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itle 1"/>
          <p:cNvSpPr>
            <a:spLocks noGrp="1"/>
          </p:cNvSpPr>
          <p:nvPr>
            <p:ph type="title" hasCustomPrompt="1"/>
          </p:nvPr>
        </p:nvSpPr>
        <p:spPr bwMode="black">
          <a:xfrm>
            <a:off x="269302" y="2077814"/>
            <a:ext cx="6276530" cy="1793104"/>
          </a:xfrm>
          <a:noFill/>
        </p:spPr>
        <p:txBody>
          <a:bodyPr lIns="146304" tIns="91440" rIns="146304" bIns="91440" anchor="t" anchorCtr="0"/>
          <a:lstStyle>
            <a:lvl1pPr>
              <a:defRPr sz="5294" spc="-98" baseline="0">
                <a:solidFill>
                  <a:srgbClr val="171717"/>
                </a:solidFill>
              </a:defRPr>
            </a:lvl1pPr>
          </a:lstStyle>
          <a:p>
            <a:r>
              <a:rPr lang="en-US" dirty="0" smtClean="0"/>
              <a:t>Presentation title</a:t>
            </a:r>
            <a:endParaRPr lang="en-US" dirty="0"/>
          </a:p>
        </p:txBody>
      </p:sp>
      <p:sp>
        <p:nvSpPr>
          <p:cNvPr id="18"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7">
                <a:solidFill>
                  <a:srgbClr val="171717"/>
                </a:solidFill>
              </a:defRPr>
            </a:lvl1pPr>
          </a:lstStyle>
          <a:p>
            <a:pPr lvl="0"/>
            <a:r>
              <a:rPr lang="en-US" dirty="0" smtClean="0"/>
              <a:t>Speaker Name</a:t>
            </a:r>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10354018" y="6146867"/>
            <a:ext cx="1355630" cy="289421"/>
          </a:xfrm>
          <a:prstGeom prst="rect">
            <a:avLst/>
          </a:prstGeom>
          <a:noFill/>
          <a:ln>
            <a:noFill/>
          </a:ln>
        </p:spPr>
      </p:pic>
    </p:spTree>
    <p:extLst>
      <p:ext uri="{BB962C8B-B14F-4D97-AF65-F5344CB8AC3E}">
        <p14:creationId xmlns:p14="http://schemas.microsoft.com/office/powerpoint/2010/main" val="1487132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55794274"/>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65332962"/>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646956611"/>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44219122"/>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96618430"/>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071374"/>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94819816"/>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08605002"/>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2608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446635361"/>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67720"/>
            <a:ext cx="11637012" cy="922560"/>
          </a:xfrm>
          <a:prstGeom prst="rect">
            <a:avLst/>
          </a:prstGeom>
        </p:spPr>
        <p:txBody>
          <a:bodyPr anchor="ctr" anchorCtr="0">
            <a:spAutoFit/>
          </a:bodyPr>
          <a:lstStyle>
            <a:lvl1pPr algn="l">
              <a:defRPr sz="5328">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7684494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4" name="Straight Connector 13"/>
          <p:cNvCxnSpPr/>
          <p:nvPr userDrawn="1"/>
        </p:nvCxnSpPr>
        <p:spPr>
          <a:xfrm>
            <a:off x="1010612" y="3429000"/>
            <a:ext cx="7169065" cy="0"/>
          </a:xfrm>
          <a:prstGeom prst="line">
            <a:avLst/>
          </a:prstGeom>
          <a:ln w="12700">
            <a:solidFill>
              <a:schemeClr val="bg2">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Text Placeholder 4"/>
          <p:cNvSpPr>
            <a:spLocks noGrp="1"/>
          </p:cNvSpPr>
          <p:nvPr>
            <p:ph type="body" sz="quarter" idx="16"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41514452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bldP spid="15" grpId="0">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5"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5"/>
                        </p:tgtEl>
                        <p:attrNameLst>
                          <p:attrName>ppt_x</p:attrName>
                          <p:attrName>ppt_y</p:attrName>
                        </p:attrNameLst>
                      </p:cBhvr>
                      <p:rCtr x="1966" y="23"/>
                    </p:animMotion>
                  </p:childTnLst>
                </p:cTn>
              </p:par>
            </p:tnLst>
          </p:tmpl>
        </p:tmplLst>
      </p:bldP>
    </p:bld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emo slide Charcoal">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4" name="Straight Connector 13"/>
          <p:cNvCxnSpPr/>
          <p:nvPr userDrawn="1"/>
        </p:nvCxnSpPr>
        <p:spPr>
          <a:xfrm>
            <a:off x="1010612" y="3429000"/>
            <a:ext cx="7169065"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Text Placeholder 4"/>
          <p:cNvSpPr>
            <a:spLocks noGrp="1"/>
          </p:cNvSpPr>
          <p:nvPr>
            <p:ph type="body" sz="quarter" idx="16"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11214262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bldP spid="15" grpId="0">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5"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5"/>
                        </p:tgtEl>
                        <p:attrNameLst>
                          <p:attrName>ppt_x</p:attrName>
                          <p:attrName>ppt_y</p:attrName>
                        </p:attrNameLst>
                      </p:cBhvr>
                      <p:rCtr x="1966" y="23"/>
                    </p:animMotion>
                  </p:childTnLst>
                </p:cTn>
              </p:par>
            </p:tnLst>
          </p:tmpl>
        </p:tmplLst>
      </p:bldP>
    </p:bld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DEMO Lead-in">
    <p:bg>
      <p:bgPr>
        <a:solidFill>
          <a:schemeClr val="tx2">
            <a:lumMod val="50000"/>
          </a:schemeClr>
        </a:solidFill>
        <a:effectLst/>
      </p:bgPr>
    </p:bg>
    <p:spTree>
      <p:nvGrpSpPr>
        <p:cNvPr id="1" name=""/>
        <p:cNvGrpSpPr/>
        <p:nvPr/>
      </p:nvGrpSpPr>
      <p:grpSpPr>
        <a:xfrm>
          <a:off x="0" y="0"/>
          <a:ext cx="0" cy="0"/>
          <a:chOff x="0" y="0"/>
          <a:chExt cx="0" cy="0"/>
        </a:xfrm>
      </p:grpSpPr>
      <p:grpSp>
        <p:nvGrpSpPr>
          <p:cNvPr id="18" name="Group 17"/>
          <p:cNvGrpSpPr/>
          <p:nvPr/>
        </p:nvGrpSpPr>
        <p:grpSpPr>
          <a:xfrm>
            <a:off x="9406401"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grpSp>
      <p:sp>
        <p:nvSpPr>
          <p:cNvPr id="46" name="TextBox 45"/>
          <p:cNvSpPr txBox="1"/>
          <p:nvPr/>
        </p:nvSpPr>
        <p:spPr>
          <a:xfrm>
            <a:off x="689548" y="3567659"/>
            <a:ext cx="2830327" cy="1217628"/>
          </a:xfrm>
          <a:prstGeom prst="rect">
            <a:avLst/>
          </a:prstGeom>
          <a:noFill/>
        </p:spPr>
        <p:txBody>
          <a:bodyPr wrap="none" lIns="137033" tIns="109626" rIns="137033" bIns="109626" rtlCol="0">
            <a:spAutoFit/>
          </a:bodyPr>
          <a:lstStyle/>
          <a:p>
            <a:pPr defTabSz="913554" fontAlgn="auto">
              <a:lnSpc>
                <a:spcPct val="90000"/>
              </a:lnSpc>
              <a:spcBef>
                <a:spcPts val="599"/>
              </a:spcBef>
              <a:spcAft>
                <a:spcPts val="0"/>
              </a:spcAft>
            </a:pPr>
            <a:r>
              <a:rPr lang="en-US" sz="7193" dirty="0" smtClean="0">
                <a:solidFill>
                  <a:prstClr val="white"/>
                </a:solidFill>
                <a:latin typeface="Segoe UI Light"/>
                <a:ea typeface="+mn-ea"/>
                <a:cs typeface="+mn-cs"/>
              </a:rPr>
              <a:t>DEMO</a:t>
            </a:r>
          </a:p>
        </p:txBody>
      </p:sp>
      <p:sp>
        <p:nvSpPr>
          <p:cNvPr id="20" name="Title 1"/>
          <p:cNvSpPr>
            <a:spLocks noGrp="1"/>
          </p:cNvSpPr>
          <p:nvPr>
            <p:ph type="ctrTitle" hasCustomPrompt="1"/>
          </p:nvPr>
        </p:nvSpPr>
        <p:spPr>
          <a:xfrm>
            <a:off x="720344" y="736519"/>
            <a:ext cx="10751313" cy="2695311"/>
          </a:xfrm>
        </p:spPr>
        <p:txBody>
          <a:bodyPr anchor="b" anchorCtr="0">
            <a:noAutofit/>
          </a:bodyPr>
          <a:lstStyle>
            <a:lvl1pPr algn="l">
              <a:defRPr sz="719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95864055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Recor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1"/>
            <a:ext cx="12192000" cy="7277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977153" y="3813716"/>
            <a:ext cx="8237697" cy="2497874"/>
          </a:xfrm>
          <a:prstGeom prst="rect">
            <a:avLst/>
          </a:prstGeom>
        </p:spPr>
      </p:pic>
    </p:spTree>
    <p:extLst>
      <p:ext uri="{BB962C8B-B14F-4D97-AF65-F5344CB8AC3E}">
        <p14:creationId xmlns:p14="http://schemas.microsoft.com/office/powerpoint/2010/main" val="2477164118"/>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Announcing slide Charcoal">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55396" y="2240362"/>
            <a:ext cx="6946037"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75628" y="3694460"/>
            <a:ext cx="6947134"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8" name="Straight Connector 7"/>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4984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42" presetClass="path" presetSubtype="0" decel="100000" fill="hold" grpId="1" nodeType="withEffect">
                                  <p:stCondLst>
                                    <p:cond delay="500"/>
                                  </p:stCondLst>
                                  <p:childTnLst>
                                    <p:animMotion origin="layout" path="M -0.03944 -0.00046 L -4.85065E-6 2.19246E-6 " pathEditMode="relative" rAng="0" ptsTypes="AA">
                                      <p:cBhvr>
                                        <p:cTn id="12" dur="600" fill="hold"/>
                                        <p:tgtEl>
                                          <p:spTgt spid="5"/>
                                        </p:tgtEl>
                                        <p:attrNameLst>
                                          <p:attrName>ppt_x</p:attrName>
                                          <p:attrName>ppt_y</p:attrName>
                                        </p:attrNameLst>
                                      </p:cBhvr>
                                      <p:rCtr x="1966" y="23"/>
                                    </p:animMotion>
                                  </p:childTnLst>
                                </p:cTn>
                              </p:par>
                              <p:par>
                                <p:cTn id="13" presetID="10" presetClass="entr" presetSubtype="0" fill="hold" nodeType="withEffect">
                                  <p:stCondLst>
                                    <p:cond delay="5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85065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376524351"/>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170492350"/>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34641521"/>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8.xml"/><Relationship Id="rId13" Type="http://schemas.openxmlformats.org/officeDocument/2006/relationships/slideLayout" Target="../slideLayouts/slideLayout53.xml"/><Relationship Id="rId18" Type="http://schemas.openxmlformats.org/officeDocument/2006/relationships/slideLayout" Target="../slideLayouts/slideLayout58.xml"/><Relationship Id="rId26" Type="http://schemas.openxmlformats.org/officeDocument/2006/relationships/slideLayout" Target="../slideLayouts/slideLayout66.xml"/><Relationship Id="rId39" Type="http://schemas.openxmlformats.org/officeDocument/2006/relationships/slideLayout" Target="../slideLayouts/slideLayout79.xml"/><Relationship Id="rId3" Type="http://schemas.openxmlformats.org/officeDocument/2006/relationships/slideLayout" Target="../slideLayouts/slideLayout43.xml"/><Relationship Id="rId21" Type="http://schemas.openxmlformats.org/officeDocument/2006/relationships/slideLayout" Target="../slideLayouts/slideLayout61.xml"/><Relationship Id="rId34" Type="http://schemas.openxmlformats.org/officeDocument/2006/relationships/slideLayout" Target="../slideLayouts/slideLayout74.xml"/><Relationship Id="rId7" Type="http://schemas.openxmlformats.org/officeDocument/2006/relationships/slideLayout" Target="../slideLayouts/slideLayout47.xml"/><Relationship Id="rId12" Type="http://schemas.openxmlformats.org/officeDocument/2006/relationships/slideLayout" Target="../slideLayouts/slideLayout52.xml"/><Relationship Id="rId17" Type="http://schemas.openxmlformats.org/officeDocument/2006/relationships/slideLayout" Target="../slideLayouts/slideLayout57.xml"/><Relationship Id="rId25" Type="http://schemas.openxmlformats.org/officeDocument/2006/relationships/slideLayout" Target="../slideLayouts/slideLayout65.xml"/><Relationship Id="rId33" Type="http://schemas.openxmlformats.org/officeDocument/2006/relationships/slideLayout" Target="../slideLayouts/slideLayout73.xml"/><Relationship Id="rId38" Type="http://schemas.openxmlformats.org/officeDocument/2006/relationships/slideLayout" Target="../slideLayouts/slideLayout78.xml"/><Relationship Id="rId2" Type="http://schemas.openxmlformats.org/officeDocument/2006/relationships/slideLayout" Target="../slideLayouts/slideLayout42.xml"/><Relationship Id="rId16" Type="http://schemas.openxmlformats.org/officeDocument/2006/relationships/slideLayout" Target="../slideLayouts/slideLayout56.xml"/><Relationship Id="rId20" Type="http://schemas.openxmlformats.org/officeDocument/2006/relationships/slideLayout" Target="../slideLayouts/slideLayout60.xml"/><Relationship Id="rId29" Type="http://schemas.openxmlformats.org/officeDocument/2006/relationships/slideLayout" Target="../slideLayouts/slideLayout69.xml"/><Relationship Id="rId1" Type="http://schemas.openxmlformats.org/officeDocument/2006/relationships/slideLayout" Target="../slideLayouts/slideLayout41.xml"/><Relationship Id="rId6" Type="http://schemas.openxmlformats.org/officeDocument/2006/relationships/slideLayout" Target="../slideLayouts/slideLayout46.xml"/><Relationship Id="rId11" Type="http://schemas.openxmlformats.org/officeDocument/2006/relationships/slideLayout" Target="../slideLayouts/slideLayout51.xml"/><Relationship Id="rId24" Type="http://schemas.openxmlformats.org/officeDocument/2006/relationships/slideLayout" Target="../slideLayouts/slideLayout64.xml"/><Relationship Id="rId32" Type="http://schemas.openxmlformats.org/officeDocument/2006/relationships/slideLayout" Target="../slideLayouts/slideLayout72.xml"/><Relationship Id="rId37" Type="http://schemas.openxmlformats.org/officeDocument/2006/relationships/slideLayout" Target="../slideLayouts/slideLayout77.xml"/><Relationship Id="rId40" Type="http://schemas.openxmlformats.org/officeDocument/2006/relationships/theme" Target="../theme/theme2.xml"/><Relationship Id="rId5" Type="http://schemas.openxmlformats.org/officeDocument/2006/relationships/slideLayout" Target="../slideLayouts/slideLayout45.xml"/><Relationship Id="rId15" Type="http://schemas.openxmlformats.org/officeDocument/2006/relationships/slideLayout" Target="../slideLayouts/slideLayout55.xml"/><Relationship Id="rId23" Type="http://schemas.openxmlformats.org/officeDocument/2006/relationships/slideLayout" Target="../slideLayouts/slideLayout63.xml"/><Relationship Id="rId28" Type="http://schemas.openxmlformats.org/officeDocument/2006/relationships/slideLayout" Target="../slideLayouts/slideLayout68.xml"/><Relationship Id="rId36" Type="http://schemas.openxmlformats.org/officeDocument/2006/relationships/slideLayout" Target="../slideLayouts/slideLayout76.xml"/><Relationship Id="rId10" Type="http://schemas.openxmlformats.org/officeDocument/2006/relationships/slideLayout" Target="../slideLayouts/slideLayout50.xml"/><Relationship Id="rId19" Type="http://schemas.openxmlformats.org/officeDocument/2006/relationships/slideLayout" Target="../slideLayouts/slideLayout59.xml"/><Relationship Id="rId31" Type="http://schemas.openxmlformats.org/officeDocument/2006/relationships/slideLayout" Target="../slideLayouts/slideLayout71.xml"/><Relationship Id="rId4" Type="http://schemas.openxmlformats.org/officeDocument/2006/relationships/slideLayout" Target="../slideLayouts/slideLayout44.xml"/><Relationship Id="rId9" Type="http://schemas.openxmlformats.org/officeDocument/2006/relationships/slideLayout" Target="../slideLayouts/slideLayout49.xml"/><Relationship Id="rId14" Type="http://schemas.openxmlformats.org/officeDocument/2006/relationships/slideLayout" Target="../slideLayouts/slideLayout54.xml"/><Relationship Id="rId22" Type="http://schemas.openxmlformats.org/officeDocument/2006/relationships/slideLayout" Target="../slideLayouts/slideLayout62.xml"/><Relationship Id="rId27" Type="http://schemas.openxmlformats.org/officeDocument/2006/relationships/slideLayout" Target="../slideLayouts/slideLayout67.xml"/><Relationship Id="rId30" Type="http://schemas.openxmlformats.org/officeDocument/2006/relationships/slideLayout" Target="../slideLayouts/slideLayout70.xml"/><Relationship Id="rId35" Type="http://schemas.openxmlformats.org/officeDocument/2006/relationships/slideLayout" Target="../slideLayouts/slideLayout7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slideLayout" Target="../slideLayouts/slideLayout92.xml"/><Relationship Id="rId18" Type="http://schemas.openxmlformats.org/officeDocument/2006/relationships/slideLayout" Target="../slideLayouts/slideLayout97.xml"/><Relationship Id="rId26" Type="http://schemas.openxmlformats.org/officeDocument/2006/relationships/slideLayout" Target="../slideLayouts/slideLayout105.xml"/><Relationship Id="rId3" Type="http://schemas.openxmlformats.org/officeDocument/2006/relationships/slideLayout" Target="../slideLayouts/slideLayout82.xml"/><Relationship Id="rId21" Type="http://schemas.openxmlformats.org/officeDocument/2006/relationships/slideLayout" Target="../slideLayouts/slideLayout100.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17" Type="http://schemas.openxmlformats.org/officeDocument/2006/relationships/slideLayout" Target="../slideLayouts/slideLayout96.xml"/><Relationship Id="rId25" Type="http://schemas.openxmlformats.org/officeDocument/2006/relationships/slideLayout" Target="../slideLayouts/slideLayout104.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20" Type="http://schemas.openxmlformats.org/officeDocument/2006/relationships/slideLayout" Target="../slideLayouts/slideLayout99.xml"/><Relationship Id="rId29" Type="http://schemas.openxmlformats.org/officeDocument/2006/relationships/slideLayout" Target="../slideLayouts/slideLayout108.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24" Type="http://schemas.openxmlformats.org/officeDocument/2006/relationships/slideLayout" Target="../slideLayouts/slideLayout103.xml"/><Relationship Id="rId5" Type="http://schemas.openxmlformats.org/officeDocument/2006/relationships/slideLayout" Target="../slideLayouts/slideLayout84.xml"/><Relationship Id="rId15" Type="http://schemas.openxmlformats.org/officeDocument/2006/relationships/slideLayout" Target="../slideLayouts/slideLayout94.xml"/><Relationship Id="rId23" Type="http://schemas.openxmlformats.org/officeDocument/2006/relationships/slideLayout" Target="../slideLayouts/slideLayout102.xml"/><Relationship Id="rId28" Type="http://schemas.openxmlformats.org/officeDocument/2006/relationships/slideLayout" Target="../slideLayouts/slideLayout107.xml"/><Relationship Id="rId10" Type="http://schemas.openxmlformats.org/officeDocument/2006/relationships/slideLayout" Target="../slideLayouts/slideLayout89.xml"/><Relationship Id="rId19" Type="http://schemas.openxmlformats.org/officeDocument/2006/relationships/slideLayout" Target="../slideLayouts/slideLayout98.xml"/><Relationship Id="rId31" Type="http://schemas.openxmlformats.org/officeDocument/2006/relationships/image" Target="../media/image5.png"/><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 Id="rId22" Type="http://schemas.openxmlformats.org/officeDocument/2006/relationships/slideLayout" Target="../slideLayouts/slideLayout101.xml"/><Relationship Id="rId27" Type="http://schemas.openxmlformats.org/officeDocument/2006/relationships/slideLayout" Target="../slideLayouts/slideLayout106.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16.xml"/><Relationship Id="rId13" Type="http://schemas.openxmlformats.org/officeDocument/2006/relationships/slideLayout" Target="../slideLayouts/slideLayout121.xml"/><Relationship Id="rId18" Type="http://schemas.openxmlformats.org/officeDocument/2006/relationships/slideLayout" Target="../slideLayouts/slideLayout126.xml"/><Relationship Id="rId26" Type="http://schemas.openxmlformats.org/officeDocument/2006/relationships/theme" Target="../theme/theme4.xml"/><Relationship Id="rId3" Type="http://schemas.openxmlformats.org/officeDocument/2006/relationships/slideLayout" Target="../slideLayouts/slideLayout111.xml"/><Relationship Id="rId21" Type="http://schemas.openxmlformats.org/officeDocument/2006/relationships/slideLayout" Target="../slideLayouts/slideLayout129.xml"/><Relationship Id="rId7" Type="http://schemas.openxmlformats.org/officeDocument/2006/relationships/slideLayout" Target="../slideLayouts/slideLayout115.xml"/><Relationship Id="rId12" Type="http://schemas.openxmlformats.org/officeDocument/2006/relationships/slideLayout" Target="../slideLayouts/slideLayout120.xml"/><Relationship Id="rId17" Type="http://schemas.openxmlformats.org/officeDocument/2006/relationships/slideLayout" Target="../slideLayouts/slideLayout125.xml"/><Relationship Id="rId25" Type="http://schemas.openxmlformats.org/officeDocument/2006/relationships/slideLayout" Target="../slideLayouts/slideLayout133.xml"/><Relationship Id="rId2" Type="http://schemas.openxmlformats.org/officeDocument/2006/relationships/slideLayout" Target="../slideLayouts/slideLayout110.xml"/><Relationship Id="rId16" Type="http://schemas.openxmlformats.org/officeDocument/2006/relationships/slideLayout" Target="../slideLayouts/slideLayout124.xml"/><Relationship Id="rId20" Type="http://schemas.openxmlformats.org/officeDocument/2006/relationships/slideLayout" Target="../slideLayouts/slideLayout128.xml"/><Relationship Id="rId1" Type="http://schemas.openxmlformats.org/officeDocument/2006/relationships/slideLayout" Target="../slideLayouts/slideLayout109.xml"/><Relationship Id="rId6" Type="http://schemas.openxmlformats.org/officeDocument/2006/relationships/slideLayout" Target="../slideLayouts/slideLayout114.xml"/><Relationship Id="rId11" Type="http://schemas.openxmlformats.org/officeDocument/2006/relationships/slideLayout" Target="../slideLayouts/slideLayout119.xml"/><Relationship Id="rId24" Type="http://schemas.openxmlformats.org/officeDocument/2006/relationships/slideLayout" Target="../slideLayouts/slideLayout132.xml"/><Relationship Id="rId5" Type="http://schemas.openxmlformats.org/officeDocument/2006/relationships/slideLayout" Target="../slideLayouts/slideLayout113.xml"/><Relationship Id="rId15" Type="http://schemas.openxmlformats.org/officeDocument/2006/relationships/slideLayout" Target="../slideLayouts/slideLayout123.xml"/><Relationship Id="rId23" Type="http://schemas.openxmlformats.org/officeDocument/2006/relationships/slideLayout" Target="../slideLayouts/slideLayout131.xml"/><Relationship Id="rId10" Type="http://schemas.openxmlformats.org/officeDocument/2006/relationships/slideLayout" Target="../slideLayouts/slideLayout118.xml"/><Relationship Id="rId19" Type="http://schemas.openxmlformats.org/officeDocument/2006/relationships/slideLayout" Target="../slideLayouts/slideLayout127.xml"/><Relationship Id="rId4" Type="http://schemas.openxmlformats.org/officeDocument/2006/relationships/slideLayout" Target="../slideLayouts/slideLayout112.xml"/><Relationship Id="rId9" Type="http://schemas.openxmlformats.org/officeDocument/2006/relationships/slideLayout" Target="../slideLayouts/slideLayout117.xml"/><Relationship Id="rId14" Type="http://schemas.openxmlformats.org/officeDocument/2006/relationships/slideLayout" Target="../slideLayouts/slideLayout122.xml"/><Relationship Id="rId22" Type="http://schemas.openxmlformats.org/officeDocument/2006/relationships/slideLayout" Target="../slideLayouts/slideLayout130.xml"/><Relationship Id="rId27"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35736311"/>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 id="2147483695" r:id="rId22"/>
    <p:sldLayoutId id="2147483696" r:id="rId23"/>
    <p:sldLayoutId id="2147483697" r:id="rId24"/>
    <p:sldLayoutId id="2147483698" r:id="rId25"/>
    <p:sldLayoutId id="2147483702" r:id="rId26"/>
    <p:sldLayoutId id="2147483703" r:id="rId27"/>
    <p:sldLayoutId id="2147485000" r:id="rId28"/>
    <p:sldLayoutId id="2147485001" r:id="rId29"/>
    <p:sldLayoutId id="2147485061" r:id="rId30"/>
    <p:sldLayoutId id="2147485062" r:id="rId31"/>
    <p:sldLayoutId id="2147485063" r:id="rId32"/>
    <p:sldLayoutId id="2147485064" r:id="rId33"/>
    <p:sldLayoutId id="2147485065" r:id="rId34"/>
    <p:sldLayoutId id="2147485066" r:id="rId35"/>
    <p:sldLayoutId id="2147485067" r:id="rId36"/>
    <p:sldLayoutId id="2147485068" r:id="rId37"/>
    <p:sldLayoutId id="2147485069" r:id="rId38"/>
    <p:sldLayoutId id="2147485070" r:id="rId39"/>
    <p:sldLayoutId id="2147485071" r:id="rId40"/>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29746164"/>
      </p:ext>
    </p:extLst>
  </p:cSld>
  <p:clrMap bg1="dk1" tx1="lt1" bg2="dk2" tx2="lt2" accent1="accent1" accent2="accent2" accent3="accent3" accent4="accent4" accent5="accent5" accent6="accent6" hlink="hlink" folHlink="folHlink"/>
  <p:sldLayoutIdLst>
    <p:sldLayoutId id="2147485009" r:id="rId1"/>
    <p:sldLayoutId id="2147485010" r:id="rId2"/>
    <p:sldLayoutId id="2147485011" r:id="rId3"/>
    <p:sldLayoutId id="2147485012" r:id="rId4"/>
    <p:sldLayoutId id="2147485013" r:id="rId5"/>
    <p:sldLayoutId id="2147485014" r:id="rId6"/>
    <p:sldLayoutId id="2147485015" r:id="rId7"/>
    <p:sldLayoutId id="2147485016" r:id="rId8"/>
    <p:sldLayoutId id="2147485040" r:id="rId9"/>
    <p:sldLayoutId id="2147485017" r:id="rId10"/>
    <p:sldLayoutId id="2147485018" r:id="rId11"/>
    <p:sldLayoutId id="2147485019" r:id="rId12"/>
    <p:sldLayoutId id="2147485020" r:id="rId13"/>
    <p:sldLayoutId id="2147485021" r:id="rId14"/>
    <p:sldLayoutId id="2147483725" r:id="rId15"/>
    <p:sldLayoutId id="2147485022" r:id="rId16"/>
    <p:sldLayoutId id="2147485023" r:id="rId17"/>
    <p:sldLayoutId id="2147485024" r:id="rId18"/>
    <p:sldLayoutId id="2147485025" r:id="rId19"/>
    <p:sldLayoutId id="2147485026" r:id="rId20"/>
    <p:sldLayoutId id="2147485027" r:id="rId21"/>
    <p:sldLayoutId id="2147485028" r:id="rId22"/>
    <p:sldLayoutId id="2147485029" r:id="rId23"/>
    <p:sldLayoutId id="2147485030" r:id="rId24"/>
    <p:sldLayoutId id="2147485031" r:id="rId25"/>
    <p:sldLayoutId id="2147485032" r:id="rId26"/>
    <p:sldLayoutId id="2147485033" r:id="rId27"/>
    <p:sldLayoutId id="2147485034" r:id="rId28"/>
    <p:sldLayoutId id="2147485035" r:id="rId29"/>
    <p:sldLayoutId id="2147485036" r:id="rId30"/>
    <p:sldLayoutId id="2147485037" r:id="rId31"/>
    <p:sldLayoutId id="2147485038" r:id="rId32"/>
    <p:sldLayoutId id="2147485039" r:id="rId33"/>
    <p:sldLayoutId id="2147485072" r:id="rId34"/>
    <p:sldLayoutId id="2147485075" r:id="rId35"/>
    <p:sldLayoutId id="2147485076" r:id="rId36"/>
    <p:sldLayoutId id="2147485079" r:id="rId37"/>
    <p:sldLayoutId id="2147485080" r:id="rId38"/>
    <p:sldLayoutId id="2147485081" r:id="rId39"/>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31" cstate="screen">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912205692"/>
      </p:ext>
    </p:extLst>
  </p:cSld>
  <p:clrMap bg1="lt1" tx1="dk1" bg2="lt2" tx2="dk2" accent1="accent1" accent2="accent2" accent3="accent3" accent4="accent4" accent5="accent5" accent6="accent6" hlink="hlink" folHlink="folHlink"/>
  <p:sldLayoutIdLst>
    <p:sldLayoutId id="2147485086"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5007" r:id="rId12"/>
    <p:sldLayoutId id="2147483718" r:id="rId13"/>
    <p:sldLayoutId id="2147483719" r:id="rId14"/>
    <p:sldLayoutId id="2147485005" r:id="rId15"/>
    <p:sldLayoutId id="2147485006" r:id="rId16"/>
    <p:sldLayoutId id="2147483720" r:id="rId17"/>
    <p:sldLayoutId id="2147483721" r:id="rId18"/>
    <p:sldLayoutId id="2147483722" r:id="rId19"/>
    <p:sldLayoutId id="2147483723" r:id="rId20"/>
    <p:sldLayoutId id="2147483724" r:id="rId21"/>
    <p:sldLayoutId id="2147483726" r:id="rId22"/>
    <p:sldLayoutId id="2147483727" r:id="rId23"/>
    <p:sldLayoutId id="2147483728" r:id="rId24"/>
    <p:sldLayoutId id="2147483729" r:id="rId25"/>
    <p:sldLayoutId id="2147483730" r:id="rId26"/>
    <p:sldLayoutId id="2147483731" r:id="rId27"/>
    <p:sldLayoutId id="2147483732" r:id="rId28"/>
    <p:sldLayoutId id="2147483733" r:id="rId29"/>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p:nvPicPr>
        <p:blipFill>
          <a:blip r:embed="rId27" cstate="screen">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1821108445"/>
      </p:ext>
    </p:extLst>
  </p:cSld>
  <p:clrMap bg1="lt1" tx1="dk1" bg2="lt2" tx2="dk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 id="2147483868" r:id="rId12"/>
    <p:sldLayoutId id="2147483869" r:id="rId13"/>
    <p:sldLayoutId id="2147483870" r:id="rId14"/>
    <p:sldLayoutId id="2147483871" r:id="rId15"/>
    <p:sldLayoutId id="2147483873" r:id="rId16"/>
    <p:sldLayoutId id="2147483874" r:id="rId17"/>
    <p:sldLayoutId id="2147483875" r:id="rId18"/>
    <p:sldLayoutId id="2147483876" r:id="rId19"/>
    <p:sldLayoutId id="2147483877" r:id="rId20"/>
    <p:sldLayoutId id="2147483878" r:id="rId21"/>
    <p:sldLayoutId id="2147483879" r:id="rId22"/>
    <p:sldLayoutId id="2147483880" r:id="rId23"/>
    <p:sldLayoutId id="2147483881" r:id="rId24"/>
    <p:sldLayoutId id="2147483882" r:id="rId25"/>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1.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0.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0.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6.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86.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8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slideLayout" Target="../slideLayouts/slideLayout90.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80.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0.xml"/></Relationships>
</file>

<file path=ppt/slides/_rels/slide3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0.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0.xml"/></Relationships>
</file>

<file path=ppt/slides/_rels/slide34.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diagramData" Target="../diagrams/data3.xml"/><Relationship Id="rId18" Type="http://schemas.openxmlformats.org/officeDocument/2006/relationships/diagramData" Target="../diagrams/data4.xml"/><Relationship Id="rId3" Type="http://schemas.openxmlformats.org/officeDocument/2006/relationships/diagramData" Target="../diagrams/data1.xml"/><Relationship Id="rId21" Type="http://schemas.openxmlformats.org/officeDocument/2006/relationships/diagramColors" Target="../diagrams/colors4.xml"/><Relationship Id="rId7" Type="http://schemas.microsoft.com/office/2007/relationships/diagramDrawing" Target="../diagrams/drawing1.xml"/><Relationship Id="rId12" Type="http://schemas.microsoft.com/office/2007/relationships/diagramDrawing" Target="../diagrams/drawing2.xml"/><Relationship Id="rId17" Type="http://schemas.microsoft.com/office/2007/relationships/diagramDrawing" Target="../diagrams/drawing3.xml"/><Relationship Id="rId2" Type="http://schemas.openxmlformats.org/officeDocument/2006/relationships/notesSlide" Target="../notesSlides/notesSlide3.xml"/><Relationship Id="rId16" Type="http://schemas.openxmlformats.org/officeDocument/2006/relationships/diagramColors" Target="../diagrams/colors3.xml"/><Relationship Id="rId20" Type="http://schemas.openxmlformats.org/officeDocument/2006/relationships/diagramQuickStyle" Target="../diagrams/quickStyle4.xml"/><Relationship Id="rId1" Type="http://schemas.openxmlformats.org/officeDocument/2006/relationships/slideLayout" Target="../slideLayouts/slideLayout90.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5" Type="http://schemas.openxmlformats.org/officeDocument/2006/relationships/diagramQuickStyle" Target="../diagrams/quickStyle3.xml"/><Relationship Id="rId10" Type="http://schemas.openxmlformats.org/officeDocument/2006/relationships/diagramQuickStyle" Target="../diagrams/quickStyle2.xml"/><Relationship Id="rId19" Type="http://schemas.openxmlformats.org/officeDocument/2006/relationships/diagramLayout" Target="../diagrams/layout4.xml"/><Relationship Id="rId4" Type="http://schemas.openxmlformats.org/officeDocument/2006/relationships/diagramLayout" Target="../diagrams/layout1.xml"/><Relationship Id="rId9" Type="http://schemas.openxmlformats.org/officeDocument/2006/relationships/diagramLayout" Target="../diagrams/layout2.xml"/><Relationship Id="rId14" Type="http://schemas.openxmlformats.org/officeDocument/2006/relationships/diagramLayout" Target="../diagrams/layout3.xml"/><Relationship Id="rId22" Type="http://schemas.microsoft.com/office/2007/relationships/diagramDrawing" Target="../diagrams/drawing4.xml"/></Relationships>
</file>

<file path=ppt/slides/_rels/slide3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86.xml"/><Relationship Id="rId4" Type="http://schemas.openxmlformats.org/officeDocument/2006/relationships/image" Target="../media/image36.png"/></Relationships>
</file>

<file path=ppt/slides/_rels/slide3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82.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90.xml"/><Relationship Id="rId5" Type="http://schemas.openxmlformats.org/officeDocument/2006/relationships/image" Target="../media/image12.png"/><Relationship Id="rId4" Type="http://schemas.openxmlformats.org/officeDocument/2006/relationships/image" Target="../media/image11.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2.xml"/></Relationships>
</file>

<file path=ppt/slides/_rels/slide4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6.xml"/><Relationship Id="rId1" Type="http://schemas.openxmlformats.org/officeDocument/2006/relationships/slideLayout" Target="../slideLayouts/slideLayout90.xml"/><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7.xml"/><Relationship Id="rId1" Type="http://schemas.openxmlformats.org/officeDocument/2006/relationships/slideLayout" Target="../slideLayouts/slideLayout9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44.xml.rels><?xml version="1.0" encoding="UTF-8" standalone="yes"?>
<Relationships xmlns="http://schemas.openxmlformats.org/package/2006/relationships"><Relationship Id="rId3" Type="http://schemas.openxmlformats.org/officeDocument/2006/relationships/hyperlink" Target="http://pushtestserver.azurewebsites.net/wns/" TargetMode="External"/><Relationship Id="rId2" Type="http://schemas.openxmlformats.org/officeDocument/2006/relationships/notesSlide" Target="../notesSlides/notesSlide8.xml"/><Relationship Id="rId1" Type="http://schemas.openxmlformats.org/officeDocument/2006/relationships/slideLayout" Target="../slideLayouts/slideLayout82.xml"/><Relationship Id="rId5" Type="http://schemas.openxmlformats.org/officeDocument/2006/relationships/image" Target="../media/image45.png"/><Relationship Id="rId4" Type="http://schemas.openxmlformats.org/officeDocument/2006/relationships/hyperlink" Target="https://code.msdn.microsoft.com/windowsazure/WNS-for-Windows-and-83fd21f6"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9.xml"/><Relationship Id="rId1" Type="http://schemas.openxmlformats.org/officeDocument/2006/relationships/slideLayout" Target="../slideLayouts/slideLayout9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4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90.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5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8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301" y="1453251"/>
            <a:ext cx="8964185" cy="1793090"/>
          </a:xfrm>
        </p:spPr>
        <p:txBody>
          <a:bodyPr/>
          <a:lstStyle/>
          <a:p>
            <a:r>
              <a:rPr lang="en-GB" dirty="0" smtClean="0"/>
              <a:t>Live Tiles, Push Notifications and Action Center</a:t>
            </a:r>
            <a:br>
              <a:rPr lang="en-GB" dirty="0" smtClean="0"/>
            </a:br>
            <a:r>
              <a:rPr lang="en-GB" sz="3600" dirty="0" smtClean="0"/>
              <a:t>Developer’s Guide to Windows 10</a:t>
            </a:r>
            <a:endParaRPr lang="en-GB" sz="3600" dirty="0"/>
          </a:p>
        </p:txBody>
      </p:sp>
      <p:sp>
        <p:nvSpPr>
          <p:cNvPr id="3" name="Text Placeholder 2"/>
          <p:cNvSpPr>
            <a:spLocks noGrp="1"/>
          </p:cNvSpPr>
          <p:nvPr>
            <p:ph type="body" sz="quarter" idx="12"/>
          </p:nvPr>
        </p:nvSpPr>
        <p:spPr/>
        <p:txBody>
          <a:bodyPr/>
          <a:lstStyle/>
          <a:p>
            <a:endParaRPr lang="en-GB" dirty="0"/>
          </a:p>
        </p:txBody>
      </p:sp>
    </p:spTree>
    <p:extLst>
      <p:ext uri="{BB962C8B-B14F-4D97-AF65-F5344CB8AC3E}">
        <p14:creationId xmlns:p14="http://schemas.microsoft.com/office/powerpoint/2010/main" val="15628534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209921" y="267420"/>
            <a:ext cx="9772160" cy="6323162"/>
          </a:xfrm>
          <a:prstGeom prst="rect">
            <a:avLst/>
          </a:prstGeom>
        </p:spPr>
      </p:pic>
    </p:spTree>
    <p:extLst>
      <p:ext uri="{BB962C8B-B14F-4D97-AF65-F5344CB8AC3E}">
        <p14:creationId xmlns:p14="http://schemas.microsoft.com/office/powerpoint/2010/main" val="1001485306"/>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7216531" y="3378"/>
            <a:ext cx="4959620" cy="6857027"/>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3" name="Title 2"/>
          <p:cNvSpPr>
            <a:spLocks noGrp="1"/>
          </p:cNvSpPr>
          <p:nvPr>
            <p:ph type="title"/>
          </p:nvPr>
        </p:nvSpPr>
        <p:spPr/>
        <p:txBody>
          <a:bodyPr/>
          <a:lstStyle/>
          <a:p>
            <a:r>
              <a:rPr lang="en-US" dirty="0" smtClean="0"/>
              <a:t>Legacy templates</a:t>
            </a:r>
            <a:endParaRPr lang="en-US" dirty="0"/>
          </a:p>
        </p:txBody>
      </p:sp>
      <p:sp>
        <p:nvSpPr>
          <p:cNvPr id="4" name="Text Placeholder 3"/>
          <p:cNvSpPr>
            <a:spLocks noGrp="1"/>
          </p:cNvSpPr>
          <p:nvPr>
            <p:ph type="body" sz="quarter" idx="10"/>
          </p:nvPr>
        </p:nvSpPr>
        <p:spPr>
          <a:xfrm>
            <a:off x="269239" y="1189177"/>
            <a:ext cx="6544499" cy="1985641"/>
          </a:xfrm>
        </p:spPr>
        <p:txBody>
          <a:bodyPr/>
          <a:lstStyle/>
          <a:p>
            <a:r>
              <a:rPr lang="en-US" dirty="0"/>
              <a:t>If </a:t>
            </a:r>
            <a:r>
              <a:rPr lang="en-US" dirty="0" smtClean="0"/>
              <a:t>a </a:t>
            </a:r>
            <a:r>
              <a:rPr lang="en-US" dirty="0"/>
              <a:t>template </a:t>
            </a:r>
            <a:r>
              <a:rPr lang="en-US" dirty="0" smtClean="0"/>
              <a:t>meets </a:t>
            </a:r>
            <a:r>
              <a:rPr lang="en-US" dirty="0"/>
              <a:t>your </a:t>
            </a:r>
            <a:r>
              <a:rPr lang="en-US" dirty="0" smtClean="0"/>
              <a:t>needs, go ahead and use it. </a:t>
            </a:r>
          </a:p>
          <a:p>
            <a:r>
              <a:rPr lang="en-US" dirty="0" smtClean="0"/>
              <a:t>Previous templates remain</a:t>
            </a:r>
          </a:p>
          <a:p>
            <a:pPr lvl="1"/>
            <a:r>
              <a:rPr lang="en-US" dirty="0" smtClean="0"/>
              <a:t>Phone and Windows templates have been merged</a:t>
            </a:r>
          </a:p>
          <a:p>
            <a:pPr lvl="1"/>
            <a:r>
              <a:rPr lang="en-US" dirty="0" smtClean="0"/>
              <a:t>There are over 80 templates available</a:t>
            </a:r>
          </a:p>
        </p:txBody>
      </p:sp>
      <p:pic>
        <p:nvPicPr>
          <p:cNvPr id="7" name="Picture 6"/>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814148" y="366215"/>
            <a:ext cx="3361593" cy="3895677"/>
          </a:xfrm>
          <a:prstGeom prst="rect">
            <a:avLst/>
          </a:prstGeom>
        </p:spPr>
      </p:pic>
    </p:spTree>
    <p:extLst>
      <p:ext uri="{BB962C8B-B14F-4D97-AF65-F5344CB8AC3E}">
        <p14:creationId xmlns:p14="http://schemas.microsoft.com/office/powerpoint/2010/main" val="2088274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Please don’t say</a:t>
            </a:r>
            <a:br>
              <a:rPr lang="en-US" dirty="0" smtClean="0"/>
            </a:br>
            <a:r>
              <a:rPr lang="en-US" dirty="0" smtClean="0"/>
              <a:t>more templates.</a:t>
            </a:r>
            <a:endParaRPr lang="en-US" dirty="0"/>
          </a:p>
        </p:txBody>
      </p:sp>
    </p:spTree>
    <p:extLst>
      <p:ext uri="{BB962C8B-B14F-4D97-AF65-F5344CB8AC3E}">
        <p14:creationId xmlns:p14="http://schemas.microsoft.com/office/powerpoint/2010/main" val="4120566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Adaptive templates</a:t>
            </a:r>
            <a:endParaRPr lang="en-US" dirty="0"/>
          </a:p>
        </p:txBody>
      </p:sp>
    </p:spTree>
    <p:extLst>
      <p:ext uri="{BB962C8B-B14F-4D97-AF65-F5344CB8AC3E}">
        <p14:creationId xmlns:p14="http://schemas.microsoft.com/office/powerpoint/2010/main" val="770963095"/>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Adaptive tiles</a:t>
            </a:r>
            <a:endParaRPr lang="en-US" dirty="0"/>
          </a:p>
        </p:txBody>
      </p:sp>
      <p:sp>
        <p:nvSpPr>
          <p:cNvPr id="4" name="Text Placeholder 3"/>
          <p:cNvSpPr>
            <a:spLocks noGrp="1"/>
          </p:cNvSpPr>
          <p:nvPr>
            <p:ph type="body" sz="quarter" idx="10"/>
          </p:nvPr>
        </p:nvSpPr>
        <p:spPr/>
        <p:txBody>
          <a:bodyPr/>
          <a:lstStyle/>
          <a:p>
            <a:pPr>
              <a:spcBef>
                <a:spcPts val="400"/>
              </a:spcBef>
            </a:pPr>
            <a:r>
              <a:rPr lang="en-US" sz="1961" dirty="0">
                <a:solidFill>
                  <a:schemeClr val="accent1"/>
                </a:solidFill>
              </a:rPr>
              <a:t>&lt;tile&gt;</a:t>
            </a:r>
          </a:p>
          <a:p>
            <a:pPr>
              <a:spcBef>
                <a:spcPts val="400"/>
              </a:spcBef>
            </a:pPr>
            <a:r>
              <a:rPr lang="en-US" sz="1961" dirty="0">
                <a:solidFill>
                  <a:schemeClr val="accent1"/>
                </a:solidFill>
              </a:rPr>
              <a:t>  &lt;visual&gt;</a:t>
            </a:r>
          </a:p>
          <a:p>
            <a:pPr>
              <a:spcBef>
                <a:spcPts val="400"/>
              </a:spcBef>
            </a:pPr>
            <a:r>
              <a:rPr lang="en-US" sz="1961" dirty="0">
                <a:solidFill>
                  <a:schemeClr val="accent1"/>
                </a:solidFill>
              </a:rPr>
              <a:t>   &lt;binding template="</a:t>
            </a:r>
            <a:r>
              <a:rPr lang="en-US" sz="1961" dirty="0" err="1">
                <a:solidFill>
                  <a:schemeClr val="accent1"/>
                </a:solidFill>
              </a:rPr>
              <a:t>TileMedium</a:t>
            </a:r>
            <a:r>
              <a:rPr lang="en-US" sz="1961" dirty="0">
                <a:solidFill>
                  <a:schemeClr val="accent1"/>
                </a:solidFill>
              </a:rPr>
              <a:t>"&gt;</a:t>
            </a:r>
          </a:p>
          <a:p>
            <a:pPr>
              <a:spcBef>
                <a:spcPts val="400"/>
              </a:spcBef>
            </a:pPr>
            <a:r>
              <a:rPr lang="en-US" sz="1961" dirty="0">
                <a:solidFill>
                  <a:schemeClr val="accent1"/>
                </a:solidFill>
              </a:rPr>
              <a:t>      &lt;group&gt; &lt;subgroup&gt;</a:t>
            </a:r>
          </a:p>
          <a:p>
            <a:pPr>
              <a:spcBef>
                <a:spcPts val="400"/>
              </a:spcBef>
            </a:pPr>
            <a:r>
              <a:rPr lang="en-US" sz="1961" dirty="0">
                <a:solidFill>
                  <a:schemeClr val="accent1"/>
                </a:solidFill>
              </a:rPr>
              <a:t>           &lt;text hint-style="subtitle"&gt;</a:t>
            </a:r>
            <a:r>
              <a:rPr lang="en-US" sz="1961" dirty="0">
                <a:solidFill>
                  <a:schemeClr val="accent6"/>
                </a:solidFill>
              </a:rPr>
              <a:t>John Doe</a:t>
            </a:r>
            <a:r>
              <a:rPr lang="en-US" sz="1961" dirty="0">
                <a:solidFill>
                  <a:schemeClr val="accent1"/>
                </a:solidFill>
              </a:rPr>
              <a:t>&lt;/text&gt;</a:t>
            </a:r>
          </a:p>
          <a:p>
            <a:pPr>
              <a:spcBef>
                <a:spcPts val="400"/>
              </a:spcBef>
            </a:pPr>
            <a:r>
              <a:rPr lang="en-US" sz="1961" dirty="0">
                <a:solidFill>
                  <a:schemeClr val="accent1"/>
                </a:solidFill>
              </a:rPr>
              <a:t>           &lt;text hint-style="subtle"&gt;</a:t>
            </a:r>
            <a:r>
              <a:rPr lang="en-US" sz="1961" dirty="0">
                <a:solidFill>
                  <a:schemeClr val="accent6"/>
                </a:solidFill>
              </a:rPr>
              <a:t>Photos from our trip</a:t>
            </a:r>
            <a:r>
              <a:rPr lang="en-US" sz="1961" dirty="0">
                <a:solidFill>
                  <a:schemeClr val="accent1"/>
                </a:solidFill>
              </a:rPr>
              <a:t>&lt;/text&gt;</a:t>
            </a:r>
          </a:p>
          <a:p>
            <a:pPr>
              <a:spcBef>
                <a:spcPts val="400"/>
              </a:spcBef>
            </a:pPr>
            <a:r>
              <a:rPr lang="en-US" sz="1961" dirty="0">
                <a:solidFill>
                  <a:schemeClr val="accent1"/>
                </a:solidFill>
              </a:rPr>
              <a:t>           &lt;text hint-style="subtle"&gt;</a:t>
            </a:r>
            <a:r>
              <a:rPr lang="en-US" sz="1961" dirty="0">
                <a:solidFill>
                  <a:schemeClr val="accent6"/>
                </a:solidFill>
              </a:rPr>
              <a:t>Thought you might…</a:t>
            </a:r>
            <a:r>
              <a:rPr lang="en-US" sz="1961" dirty="0">
                <a:solidFill>
                  <a:schemeClr val="accent1"/>
                </a:solidFill>
              </a:rPr>
              <a:t>&lt;/text&gt;</a:t>
            </a:r>
          </a:p>
          <a:p>
            <a:pPr>
              <a:spcBef>
                <a:spcPts val="400"/>
              </a:spcBef>
            </a:pPr>
            <a:r>
              <a:rPr lang="en-US" sz="1961" dirty="0">
                <a:solidFill>
                  <a:schemeClr val="accent1"/>
                </a:solidFill>
              </a:rPr>
              <a:t>        &lt;/subgroup&gt;</a:t>
            </a:r>
          </a:p>
          <a:p>
            <a:pPr>
              <a:spcBef>
                <a:spcPts val="400"/>
              </a:spcBef>
            </a:pPr>
            <a:r>
              <a:rPr lang="en-US" sz="1961" dirty="0">
                <a:solidFill>
                  <a:schemeClr val="accent1"/>
                </a:solidFill>
              </a:rPr>
              <a:t>      &lt;/group&gt;</a:t>
            </a:r>
          </a:p>
          <a:p>
            <a:pPr>
              <a:spcBef>
                <a:spcPts val="400"/>
              </a:spcBef>
            </a:pPr>
            <a:r>
              <a:rPr lang="en-US" sz="1961" dirty="0">
                <a:solidFill>
                  <a:schemeClr val="accent1"/>
                </a:solidFill>
              </a:rPr>
              <a:t>      &lt;group&gt; &lt;subgroup&gt;</a:t>
            </a:r>
          </a:p>
          <a:p>
            <a:pPr>
              <a:spcBef>
                <a:spcPts val="400"/>
              </a:spcBef>
            </a:pPr>
            <a:r>
              <a:rPr lang="en-US" sz="1961" dirty="0">
                <a:solidFill>
                  <a:schemeClr val="accent1"/>
                </a:solidFill>
              </a:rPr>
              <a:t>        …</a:t>
            </a:r>
          </a:p>
          <a:p>
            <a:pPr>
              <a:spcBef>
                <a:spcPts val="400"/>
              </a:spcBef>
            </a:pPr>
            <a:r>
              <a:rPr lang="en-US" sz="1961" dirty="0">
                <a:solidFill>
                  <a:schemeClr val="accent1"/>
                </a:solidFill>
              </a:rPr>
              <a:t>        &lt;/subgroup&gt;</a:t>
            </a:r>
          </a:p>
          <a:p>
            <a:pPr>
              <a:spcBef>
                <a:spcPts val="400"/>
              </a:spcBef>
            </a:pPr>
            <a:r>
              <a:rPr lang="en-US" sz="1961" dirty="0">
                <a:solidFill>
                  <a:schemeClr val="accent1"/>
                </a:solidFill>
              </a:rPr>
              <a:t>      &lt;/group&gt;</a:t>
            </a:r>
          </a:p>
          <a:p>
            <a:pPr>
              <a:spcBef>
                <a:spcPts val="400"/>
              </a:spcBef>
            </a:pPr>
            <a:r>
              <a:rPr lang="en-US" sz="1961" dirty="0">
                <a:solidFill>
                  <a:schemeClr val="accent1"/>
                </a:solidFill>
              </a:rPr>
              <a:t>    &lt;/binding&gt;   </a:t>
            </a:r>
          </a:p>
          <a:p>
            <a:pPr>
              <a:spcBef>
                <a:spcPts val="400"/>
              </a:spcBef>
            </a:pPr>
            <a:r>
              <a:rPr lang="en-US" sz="1961" dirty="0">
                <a:solidFill>
                  <a:schemeClr val="accent1"/>
                </a:solidFill>
              </a:rPr>
              <a:t>  &lt;/visual&gt;</a:t>
            </a:r>
          </a:p>
          <a:p>
            <a:pPr>
              <a:spcBef>
                <a:spcPts val="400"/>
              </a:spcBef>
            </a:pPr>
            <a:r>
              <a:rPr lang="en-US" sz="1961" dirty="0">
                <a:solidFill>
                  <a:schemeClr val="accent1"/>
                </a:solidFill>
              </a:rPr>
              <a:t>&lt;/tile&gt;</a:t>
            </a:r>
          </a:p>
          <a:p>
            <a:pPr>
              <a:spcBef>
                <a:spcPts val="400"/>
              </a:spcBef>
            </a:pPr>
            <a:endParaRPr lang="en-US" sz="1961" dirty="0">
              <a:solidFill>
                <a:schemeClr val="accent1"/>
              </a:solidFill>
            </a:endParaRPr>
          </a:p>
        </p:txBody>
      </p:sp>
      <p:pic>
        <p:nvPicPr>
          <p:cNvPr id="6" name="Picture 5"/>
          <p:cNvPicPr>
            <a:picLocks noChangeAspect="1"/>
          </p:cNvPicPr>
          <p:nvPr/>
        </p:nvPicPr>
        <p:blipFill>
          <a:blip r:embed="rId2">
            <a:duotone>
              <a:prstClr val="black"/>
              <a:schemeClr val="accent5">
                <a:tint val="45000"/>
                <a:satMod val="400000"/>
              </a:schemeClr>
            </a:duotone>
            <a:extLst>
              <a:ext uri="{28A0092B-C50C-407E-A947-70E740481C1C}">
                <a14:useLocalDpi xmlns:a14="http://schemas.microsoft.com/office/drawing/2010/main"/>
              </a:ext>
            </a:extLst>
          </a:blip>
          <a:stretch>
            <a:fillRect/>
          </a:stretch>
        </p:blipFill>
        <p:spPr>
          <a:xfrm>
            <a:off x="6245404" y="3951915"/>
            <a:ext cx="5089813" cy="2282026"/>
          </a:xfrm>
          <a:prstGeom prst="rect">
            <a:avLst/>
          </a:prstGeom>
        </p:spPr>
      </p:pic>
      <p:grpSp>
        <p:nvGrpSpPr>
          <p:cNvPr id="7" name="Group 6"/>
          <p:cNvGrpSpPr/>
          <p:nvPr/>
        </p:nvGrpSpPr>
        <p:grpSpPr>
          <a:xfrm>
            <a:off x="6391585" y="6242344"/>
            <a:ext cx="4802045" cy="231966"/>
            <a:chOff x="380250" y="5662722"/>
            <a:chExt cx="5451115" cy="263319"/>
          </a:xfrm>
        </p:grpSpPr>
        <p:sp>
          <p:nvSpPr>
            <p:cNvPr id="8" name="Subtitle 2"/>
            <p:cNvSpPr txBox="1">
              <a:spLocks/>
            </p:cNvSpPr>
            <p:nvPr/>
          </p:nvSpPr>
          <p:spPr>
            <a:xfrm>
              <a:off x="380250" y="5662722"/>
              <a:ext cx="936921" cy="263319"/>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050" dirty="0">
                  <a:solidFill>
                    <a:srgbClr val="202124"/>
                  </a:solidFill>
                  <a:latin typeface="Segoe UI Light" panose="020B0502040204020203" pitchFamily="34" charset="0"/>
                  <a:cs typeface="Segoe UI Light" panose="020B0502040204020203" pitchFamily="34" charset="0"/>
                </a:rPr>
                <a:t>Min. Med Size</a:t>
              </a:r>
            </a:p>
          </p:txBody>
        </p:sp>
        <p:sp>
          <p:nvSpPr>
            <p:cNvPr id="9" name="Subtitle 2"/>
            <p:cNvSpPr txBox="1">
              <a:spLocks/>
            </p:cNvSpPr>
            <p:nvPr/>
          </p:nvSpPr>
          <p:spPr>
            <a:xfrm>
              <a:off x="4920343" y="5662722"/>
              <a:ext cx="911022" cy="263319"/>
            </a:xfrm>
            <a:prstGeom prst="rect">
              <a:avLst/>
            </a:prstGeom>
          </p:spPr>
          <p:txBody>
            <a:bodyPr vert="horz" lIns="0" tIns="0" rIns="0" bIns="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050" dirty="0">
                  <a:solidFill>
                    <a:srgbClr val="202124"/>
                  </a:solidFill>
                  <a:latin typeface="Segoe UI Light" panose="020B0502040204020203" pitchFamily="34" charset="0"/>
                  <a:cs typeface="Segoe UI Light" panose="020B0502040204020203" pitchFamily="34" charset="0"/>
                </a:rPr>
                <a:t>Max Med. Size</a:t>
              </a:r>
            </a:p>
          </p:txBody>
        </p:sp>
        <p:cxnSp>
          <p:nvCxnSpPr>
            <p:cNvPr id="10" name="Straight Arrow Connector 9"/>
            <p:cNvCxnSpPr/>
            <p:nvPr/>
          </p:nvCxnSpPr>
          <p:spPr>
            <a:xfrm>
              <a:off x="1316700" y="5751679"/>
              <a:ext cx="3603172" cy="0"/>
            </a:xfrm>
            <a:prstGeom prst="straightConnector1">
              <a:avLst/>
            </a:prstGeom>
            <a:ln>
              <a:headEnd type="none" w="med" len="med"/>
              <a:tailEnd type="arrow" w="med" len="med"/>
            </a:ln>
          </p:spPr>
          <p:style>
            <a:lnRef idx="3">
              <a:schemeClr val="accent1"/>
            </a:lnRef>
            <a:fillRef idx="0">
              <a:schemeClr val="accent1"/>
            </a:fillRef>
            <a:effectRef idx="2">
              <a:schemeClr val="accent1"/>
            </a:effectRef>
            <a:fontRef idx="minor">
              <a:schemeClr val="tx1"/>
            </a:fontRef>
          </p:style>
        </p:cxnSp>
      </p:grpSp>
      <p:sp>
        <p:nvSpPr>
          <p:cNvPr id="11" name="Rectangle 10"/>
          <p:cNvSpPr/>
          <p:nvPr/>
        </p:nvSpPr>
        <p:spPr bwMode="auto">
          <a:xfrm>
            <a:off x="1912684" y="1785555"/>
            <a:ext cx="3436295"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p:cNvSpPr/>
          <p:nvPr/>
        </p:nvSpPr>
        <p:spPr bwMode="auto">
          <a:xfrm>
            <a:off x="2435599" y="2457873"/>
            <a:ext cx="3436295"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1016259" y="4079126"/>
            <a:ext cx="3062785"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97445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Adaptive tiles</a:t>
            </a:r>
            <a:endParaRPr lang="en-US" dirty="0"/>
          </a:p>
        </p:txBody>
      </p:sp>
      <p:sp>
        <p:nvSpPr>
          <p:cNvPr id="3" name="Text Placeholder 2"/>
          <p:cNvSpPr>
            <a:spLocks noGrp="1"/>
          </p:cNvSpPr>
          <p:nvPr>
            <p:ph type="body" sz="quarter" idx="10"/>
          </p:nvPr>
        </p:nvSpPr>
        <p:spPr/>
        <p:txBody>
          <a:bodyPr/>
          <a:lstStyle/>
          <a:p>
            <a:pPr defTabSz="914367">
              <a:spcBef>
                <a:spcPts val="0"/>
              </a:spcBef>
              <a:spcAft>
                <a:spcPts val="588"/>
              </a:spcAft>
            </a:pPr>
            <a:endParaRPr lang="en-US" sz="1961" dirty="0">
              <a:solidFill>
                <a:schemeClr val="accent1"/>
              </a:solidFill>
            </a:endParaRPr>
          </a:p>
          <a:p>
            <a:pPr defTabSz="914367">
              <a:spcBef>
                <a:spcPts val="0"/>
              </a:spcBef>
              <a:spcAft>
                <a:spcPts val="588"/>
              </a:spcAft>
            </a:pPr>
            <a:r>
              <a:rPr lang="en-US" sz="1961" dirty="0">
                <a:solidFill>
                  <a:schemeClr val="accent1"/>
                </a:solidFill>
              </a:rPr>
              <a:t>&lt;tile&gt;</a:t>
            </a:r>
          </a:p>
          <a:p>
            <a:pPr defTabSz="914367">
              <a:spcBef>
                <a:spcPts val="0"/>
              </a:spcBef>
              <a:spcAft>
                <a:spcPts val="588"/>
              </a:spcAft>
            </a:pPr>
            <a:r>
              <a:rPr lang="en-US" sz="1961" dirty="0">
                <a:solidFill>
                  <a:schemeClr val="accent1"/>
                </a:solidFill>
              </a:rPr>
              <a:t>  &lt;visual&gt;</a:t>
            </a:r>
          </a:p>
          <a:p>
            <a:pPr defTabSz="914367">
              <a:spcBef>
                <a:spcPts val="0"/>
              </a:spcBef>
              <a:spcAft>
                <a:spcPts val="588"/>
              </a:spcAft>
            </a:pPr>
            <a:r>
              <a:rPr lang="en-US" sz="1961" dirty="0">
                <a:solidFill>
                  <a:schemeClr val="accent1"/>
                </a:solidFill>
              </a:rPr>
              <a:t>&lt;binding template="</a:t>
            </a:r>
            <a:r>
              <a:rPr lang="en-US" sz="1961" dirty="0" err="1">
                <a:solidFill>
                  <a:schemeClr val="accent1"/>
                </a:solidFill>
              </a:rPr>
              <a:t>TileMedium</a:t>
            </a:r>
            <a:r>
              <a:rPr lang="en-US" sz="1961" dirty="0">
                <a:solidFill>
                  <a:schemeClr val="accent1"/>
                </a:solidFill>
              </a:rPr>
              <a:t>"&gt;</a:t>
            </a:r>
          </a:p>
          <a:p>
            <a:pPr defTabSz="914367">
              <a:spcBef>
                <a:spcPts val="0"/>
              </a:spcBef>
              <a:spcAft>
                <a:spcPts val="588"/>
              </a:spcAft>
            </a:pPr>
            <a:r>
              <a:rPr lang="en-US" sz="1961" dirty="0">
                <a:solidFill>
                  <a:schemeClr val="accent1"/>
                </a:solidFill>
              </a:rPr>
              <a:t>  &lt;image source="Assets\image.png" placement="background" /&gt;</a:t>
            </a:r>
          </a:p>
          <a:p>
            <a:pPr defTabSz="914367">
              <a:spcBef>
                <a:spcPts val="0"/>
              </a:spcBef>
              <a:spcAft>
                <a:spcPts val="588"/>
              </a:spcAft>
            </a:pPr>
            <a:endParaRPr lang="en-US" sz="1961" dirty="0">
              <a:solidFill>
                <a:schemeClr val="accent1"/>
              </a:solidFill>
            </a:endParaRPr>
          </a:p>
          <a:p>
            <a:pPr defTabSz="914367">
              <a:spcBef>
                <a:spcPts val="0"/>
              </a:spcBef>
              <a:spcAft>
                <a:spcPts val="588"/>
              </a:spcAft>
            </a:pPr>
            <a:r>
              <a:rPr lang="en-US" sz="1961" dirty="0">
                <a:solidFill>
                  <a:schemeClr val="accent1"/>
                </a:solidFill>
              </a:rPr>
              <a:t>  &lt;text hint-wrap="true"&gt;</a:t>
            </a:r>
          </a:p>
          <a:p>
            <a:pPr defTabSz="914367">
              <a:spcBef>
                <a:spcPts val="0"/>
              </a:spcBef>
              <a:spcAft>
                <a:spcPts val="588"/>
              </a:spcAft>
            </a:pPr>
            <a:r>
              <a:rPr lang="en-US" sz="1961" dirty="0">
                <a:solidFill>
                  <a:schemeClr val="accent1"/>
                </a:solidFill>
              </a:rPr>
              <a:t>	</a:t>
            </a:r>
            <a:r>
              <a:rPr lang="en-US" sz="1961" dirty="0">
                <a:solidFill>
                  <a:schemeClr val="accent6"/>
                </a:solidFill>
              </a:rPr>
              <a:t>Microsoft HoloLens: A </a:t>
            </a:r>
          </a:p>
          <a:p>
            <a:pPr defTabSz="914367">
              <a:spcBef>
                <a:spcPts val="0"/>
              </a:spcBef>
              <a:spcAft>
                <a:spcPts val="588"/>
              </a:spcAft>
            </a:pPr>
            <a:r>
              <a:rPr lang="en-US" sz="1961" dirty="0">
                <a:solidFill>
                  <a:schemeClr val="accent6"/>
                </a:solidFill>
              </a:rPr>
              <a:t>	Sensational Vision of the PC’s Future</a:t>
            </a:r>
          </a:p>
          <a:p>
            <a:pPr defTabSz="914367">
              <a:spcBef>
                <a:spcPts val="0"/>
              </a:spcBef>
              <a:spcAft>
                <a:spcPts val="588"/>
              </a:spcAft>
            </a:pPr>
            <a:r>
              <a:rPr lang="en-US" sz="1961" dirty="0">
                <a:solidFill>
                  <a:schemeClr val="accent1"/>
                </a:solidFill>
              </a:rPr>
              <a:t>  &lt;/text&gt;</a:t>
            </a:r>
          </a:p>
          <a:p>
            <a:pPr defTabSz="914367">
              <a:spcBef>
                <a:spcPts val="0"/>
              </a:spcBef>
              <a:spcAft>
                <a:spcPts val="588"/>
              </a:spcAft>
            </a:pPr>
            <a:r>
              <a:rPr lang="en-US" sz="1961" dirty="0">
                <a:solidFill>
                  <a:schemeClr val="accent1"/>
                </a:solidFill>
              </a:rPr>
              <a:t>&lt;/binding&gt;   </a:t>
            </a:r>
          </a:p>
          <a:p>
            <a:pPr defTabSz="914367">
              <a:spcBef>
                <a:spcPts val="0"/>
              </a:spcBef>
              <a:spcAft>
                <a:spcPts val="588"/>
              </a:spcAft>
            </a:pPr>
            <a:r>
              <a:rPr lang="en-US" sz="1961" dirty="0">
                <a:solidFill>
                  <a:schemeClr val="accent1"/>
                </a:solidFill>
              </a:rPr>
              <a:t>  &lt;/visual&gt;</a:t>
            </a:r>
          </a:p>
          <a:p>
            <a:pPr defTabSz="914367">
              <a:spcBef>
                <a:spcPts val="0"/>
              </a:spcBef>
              <a:spcAft>
                <a:spcPts val="588"/>
              </a:spcAft>
            </a:pPr>
            <a:r>
              <a:rPr lang="en-US" sz="1961" dirty="0">
                <a:solidFill>
                  <a:schemeClr val="accent1"/>
                </a:solidFill>
              </a:rPr>
              <a:t>&lt;/tile&gt;</a:t>
            </a:r>
          </a:p>
          <a:p>
            <a:endParaRPr lang="en-US" sz="1961" dirty="0">
              <a:solidFill>
                <a:schemeClr val="accent1"/>
              </a:solidFill>
            </a:endParaRPr>
          </a:p>
          <a:p>
            <a:endParaRPr lang="en-US" sz="1961" dirty="0">
              <a:solidFill>
                <a:schemeClr val="accent1"/>
              </a:solidFill>
            </a:endParaRPr>
          </a:p>
        </p:txBody>
      </p:sp>
      <p:grpSp>
        <p:nvGrpSpPr>
          <p:cNvPr id="4" name="Wrap Image"/>
          <p:cNvGrpSpPr/>
          <p:nvPr/>
        </p:nvGrpSpPr>
        <p:grpSpPr>
          <a:xfrm>
            <a:off x="5943590" y="3279596"/>
            <a:ext cx="5529845" cy="2746501"/>
            <a:chOff x="6212340" y="3215107"/>
            <a:chExt cx="5765079" cy="2863335"/>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6212340" y="3215107"/>
              <a:ext cx="5765079" cy="2590476"/>
            </a:xfrm>
            <a:prstGeom prst="rect">
              <a:avLst/>
            </a:prstGeom>
          </p:spPr>
        </p:pic>
        <p:grpSp>
          <p:nvGrpSpPr>
            <p:cNvPr id="6" name="Group 5"/>
            <p:cNvGrpSpPr/>
            <p:nvPr/>
          </p:nvGrpSpPr>
          <p:grpSpPr>
            <a:xfrm>
              <a:off x="6369321" y="5815123"/>
              <a:ext cx="5451115" cy="263319"/>
              <a:chOff x="380250" y="5662722"/>
              <a:chExt cx="5451115" cy="263319"/>
            </a:xfrm>
          </p:grpSpPr>
          <p:sp>
            <p:nvSpPr>
              <p:cNvPr id="7" name="Subtitle 2"/>
              <p:cNvSpPr txBox="1">
                <a:spLocks/>
              </p:cNvSpPr>
              <p:nvPr/>
            </p:nvSpPr>
            <p:spPr>
              <a:xfrm>
                <a:off x="380250" y="5662722"/>
                <a:ext cx="936921" cy="263319"/>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050" dirty="0">
                    <a:solidFill>
                      <a:schemeClr val="accent1"/>
                    </a:solidFill>
                    <a:latin typeface="Segoe UI Light" panose="020B0502040204020203" pitchFamily="34" charset="0"/>
                    <a:cs typeface="Segoe UI Light" panose="020B0502040204020203" pitchFamily="34" charset="0"/>
                  </a:rPr>
                  <a:t>Min. Med Size</a:t>
                </a:r>
              </a:p>
            </p:txBody>
          </p:sp>
          <p:sp>
            <p:nvSpPr>
              <p:cNvPr id="8" name="Subtitle 2"/>
              <p:cNvSpPr txBox="1">
                <a:spLocks/>
              </p:cNvSpPr>
              <p:nvPr/>
            </p:nvSpPr>
            <p:spPr>
              <a:xfrm>
                <a:off x="4920343" y="5662722"/>
                <a:ext cx="911022" cy="263319"/>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050" dirty="0">
                    <a:solidFill>
                      <a:schemeClr val="accent1"/>
                    </a:solidFill>
                    <a:latin typeface="Segoe UI Light" panose="020B0502040204020203" pitchFamily="34" charset="0"/>
                    <a:cs typeface="Segoe UI Light" panose="020B0502040204020203" pitchFamily="34" charset="0"/>
                  </a:rPr>
                  <a:t>Max Med. Size</a:t>
                </a:r>
              </a:p>
            </p:txBody>
          </p:sp>
          <p:cxnSp>
            <p:nvCxnSpPr>
              <p:cNvPr id="9" name="Straight Arrow Connector 8"/>
              <p:cNvCxnSpPr/>
              <p:nvPr/>
            </p:nvCxnSpPr>
            <p:spPr>
              <a:xfrm>
                <a:off x="1377520" y="5727977"/>
                <a:ext cx="3477227" cy="0"/>
              </a:xfrm>
              <a:prstGeom prst="straightConnector1">
                <a:avLst/>
              </a:prstGeom>
              <a:ln>
                <a:headEnd type="none" w="med" len="med"/>
                <a:tailEnd type="arrow" w="med" len="med"/>
              </a:ln>
            </p:spPr>
            <p:style>
              <a:lnRef idx="3">
                <a:schemeClr val="accent1"/>
              </a:lnRef>
              <a:fillRef idx="0">
                <a:schemeClr val="accent1"/>
              </a:fillRef>
              <a:effectRef idx="2">
                <a:schemeClr val="accent1"/>
              </a:effectRef>
              <a:fontRef idx="minor">
                <a:schemeClr val="tx1"/>
              </a:fontRef>
            </p:style>
          </p:cxnSp>
        </p:grpSp>
      </p:grpSp>
      <p:sp>
        <p:nvSpPr>
          <p:cNvPr id="10" name="Rectangle 9"/>
          <p:cNvSpPr/>
          <p:nvPr/>
        </p:nvSpPr>
        <p:spPr bwMode="auto">
          <a:xfrm>
            <a:off x="577969" y="2562429"/>
            <a:ext cx="8282007" cy="493060"/>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p:nvSpPr>
        <p:spPr bwMode="auto">
          <a:xfrm>
            <a:off x="1328469" y="3279596"/>
            <a:ext cx="2734574" cy="429762"/>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155010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Sample: Small Tile</a:t>
            </a:r>
            <a:endParaRPr lang="en-US" dirty="0"/>
          </a:p>
        </p:txBody>
      </p:sp>
      <p:sp>
        <p:nvSpPr>
          <p:cNvPr id="4" name="Text Placeholder 3"/>
          <p:cNvSpPr>
            <a:spLocks noGrp="1"/>
          </p:cNvSpPr>
          <p:nvPr>
            <p:ph type="body" sz="quarter" idx="10"/>
          </p:nvPr>
        </p:nvSpPr>
        <p:spPr/>
        <p:txBody>
          <a:bodyPr/>
          <a:lstStyle/>
          <a:p>
            <a:endParaRPr lang="en-US" sz="1961" dirty="0">
              <a:latin typeface="Consolas" panose="020B0609020204030204" pitchFamily="49" charset="0"/>
              <a:cs typeface="Consolas" panose="020B0609020204030204" pitchFamily="49" charset="0"/>
            </a:endParaRPr>
          </a:p>
          <a:p>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binding</a:t>
            </a:r>
            <a:r>
              <a:rPr lang="en-US" sz="1961" dirty="0">
                <a:latin typeface="Consolas" panose="020B0609020204030204" pitchFamily="49" charset="0"/>
                <a:cs typeface="Consolas" panose="020B0609020204030204" pitchFamily="49" charset="0"/>
              </a:rPr>
              <a:t> template="</a:t>
            </a:r>
            <a:r>
              <a:rPr lang="en-US" sz="1961" dirty="0" err="1">
                <a:latin typeface="Consolas" panose="020B0609020204030204" pitchFamily="49" charset="0"/>
                <a:cs typeface="Consolas" panose="020B0609020204030204" pitchFamily="49" charset="0"/>
              </a:rPr>
              <a:t>TileSmall</a:t>
            </a:r>
            <a:r>
              <a:rPr lang="en-US" sz="1961" dirty="0">
                <a:latin typeface="Consolas" panose="020B0609020204030204" pitchFamily="49" charset="0"/>
                <a:cs typeface="Consolas" panose="020B0609020204030204" pitchFamily="49" charset="0"/>
              </a:rPr>
              <a:t>" </a:t>
            </a:r>
          </a:p>
          <a:p>
            <a:r>
              <a:rPr lang="en-US" sz="1961" dirty="0">
                <a:latin typeface="Consolas" panose="020B0609020204030204" pitchFamily="49" charset="0"/>
                <a:cs typeface="Consolas" panose="020B0609020204030204" pitchFamily="49" charset="0"/>
              </a:rPr>
              <a:t>    branding="none" hint-</a:t>
            </a:r>
            <a:r>
              <a:rPr lang="en-US" sz="1961" dirty="0" err="1">
                <a:latin typeface="Consolas" panose="020B0609020204030204" pitchFamily="49" charset="0"/>
                <a:cs typeface="Consolas" panose="020B0609020204030204" pitchFamily="49" charset="0"/>
              </a:rPr>
              <a:t>textStacking</a:t>
            </a:r>
            <a:r>
              <a:rPr lang="en-US" sz="1961" dirty="0">
                <a:latin typeface="Consolas" panose="020B0609020204030204" pitchFamily="49" charset="0"/>
                <a:cs typeface="Consolas" panose="020B0609020204030204" pitchFamily="49" charset="0"/>
              </a:rPr>
              <a:t>="center"&gt;</a:t>
            </a:r>
          </a:p>
          <a:p>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binding</a:t>
            </a:r>
            <a:r>
              <a:rPr lang="en-US" sz="1961" dirty="0">
                <a:latin typeface="Consolas" panose="020B0609020204030204" pitchFamily="49" charset="0"/>
                <a:cs typeface="Consolas" panose="020B0609020204030204" pitchFamily="49" charset="0"/>
              </a:rPr>
              <a:t>&gt;</a:t>
            </a:r>
          </a:p>
        </p:txBody>
      </p:sp>
      <p:pic>
        <p:nvPicPr>
          <p:cNvPr id="8" name="Picture 7"/>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8262360" y="1412044"/>
            <a:ext cx="3751194" cy="3378831"/>
          </a:xfrm>
          <a:prstGeom prst="rect">
            <a:avLst/>
          </a:prstGeom>
        </p:spPr>
      </p:pic>
      <p:sp>
        <p:nvSpPr>
          <p:cNvPr id="9" name="Rectangle 8"/>
          <p:cNvSpPr/>
          <p:nvPr/>
        </p:nvSpPr>
        <p:spPr bwMode="auto">
          <a:xfrm>
            <a:off x="8112956" y="1710852"/>
            <a:ext cx="896425" cy="896425"/>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1517558" y="1468781"/>
            <a:ext cx="3010619" cy="484142"/>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0973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Sample: Medium Tile</a:t>
            </a:r>
            <a:endParaRPr lang="en-US" dirty="0"/>
          </a:p>
        </p:txBody>
      </p:sp>
      <p:sp>
        <p:nvSpPr>
          <p:cNvPr id="4" name="Text Placeholder 3"/>
          <p:cNvSpPr>
            <a:spLocks noGrp="1"/>
          </p:cNvSpPr>
          <p:nvPr>
            <p:ph type="body" sz="quarter" idx="10"/>
          </p:nvPr>
        </p:nvSpPr>
        <p:spPr/>
        <p:txBody>
          <a:bodyPr/>
          <a:lstStyle/>
          <a:p>
            <a:pPr>
              <a:spcBef>
                <a:spcPts val="400"/>
              </a:spcBef>
            </a:pPr>
            <a:endParaRPr lang="en-US" sz="1961" dirty="0">
              <a:latin typeface="Consolas" panose="020B0609020204030204" pitchFamily="49" charset="0"/>
              <a:cs typeface="Consolas" panose="020B0609020204030204" pitchFamily="49" charset="0"/>
            </a:endParaRPr>
          </a:p>
          <a:p>
            <a:pPr>
              <a:spcBef>
                <a:spcPts val="400"/>
              </a:spcBef>
            </a:pPr>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binding</a:t>
            </a:r>
            <a:r>
              <a:rPr lang="en-US" sz="1961" dirty="0">
                <a:latin typeface="Consolas" panose="020B0609020204030204" pitchFamily="49" charset="0"/>
                <a:cs typeface="Consolas" panose="020B0609020204030204" pitchFamily="49" charset="0"/>
              </a:rPr>
              <a:t> template="</a:t>
            </a:r>
            <a:r>
              <a:rPr lang="en-US" sz="1961" dirty="0" err="1">
                <a:latin typeface="Consolas" panose="020B0609020204030204" pitchFamily="49" charset="0"/>
                <a:cs typeface="Consolas" panose="020B0609020204030204" pitchFamily="49" charset="0"/>
              </a:rPr>
              <a:t>TileMedium</a:t>
            </a:r>
            <a:r>
              <a:rPr lang="en-US" sz="1961" dirty="0">
                <a:latin typeface="Consolas" panose="020B0609020204030204" pitchFamily="49" charset="0"/>
                <a:cs typeface="Consolas" panose="020B0609020204030204" pitchFamily="49" charset="0"/>
              </a:rPr>
              <a:t>" </a:t>
            </a:r>
          </a:p>
          <a:p>
            <a:pPr>
              <a:spcBef>
                <a:spcPts val="400"/>
              </a:spcBef>
            </a:pPr>
            <a:r>
              <a:rPr lang="en-US" sz="1961" dirty="0">
                <a:latin typeface="Consolas" panose="020B0609020204030204" pitchFamily="49" charset="0"/>
                <a:cs typeface="Consolas" panose="020B0609020204030204" pitchFamily="49" charset="0"/>
              </a:rPr>
              <a:t>    branding="Name" </a:t>
            </a:r>
            <a:r>
              <a:rPr lang="en-US" sz="1961" dirty="0" err="1">
                <a:latin typeface="Consolas" panose="020B0609020204030204" pitchFamily="49" charset="0"/>
                <a:cs typeface="Consolas" panose="020B0609020204030204" pitchFamily="49" charset="0"/>
              </a:rPr>
              <a:t>displayName</a:t>
            </a:r>
            <a:r>
              <a:rPr lang="en-US" sz="1961" dirty="0">
                <a:latin typeface="Consolas" panose="020B0609020204030204" pitchFamily="49" charset="0"/>
                <a:cs typeface="Consolas" panose="020B0609020204030204" pitchFamily="49" charset="0"/>
              </a:rPr>
              <a:t>="</a:t>
            </a:r>
            <a:r>
              <a:rPr lang="en-US" sz="1961" dirty="0" err="1">
                <a:latin typeface="Consolas" panose="020B0609020204030204" pitchFamily="49" charset="0"/>
                <a:cs typeface="Consolas" panose="020B0609020204030204" pitchFamily="49" charset="0"/>
              </a:rPr>
              <a:t>Hipstame</a:t>
            </a:r>
            <a:r>
              <a:rPr lang="en-US" sz="1961" dirty="0">
                <a:latin typeface="Consolas" panose="020B0609020204030204" pitchFamily="49" charset="0"/>
                <a:cs typeface="Consolas" panose="020B0609020204030204" pitchFamily="49" charset="0"/>
              </a:rPr>
              <a:t>"&gt;</a:t>
            </a:r>
          </a:p>
          <a:p>
            <a:pPr>
              <a:spcBef>
                <a:spcPts val="400"/>
              </a:spcBef>
            </a:pPr>
            <a:endParaRPr lang="en-US" sz="1961" dirty="0">
              <a:latin typeface="Consolas" panose="020B0609020204030204" pitchFamily="49" charset="0"/>
              <a:cs typeface="Consolas" panose="020B0609020204030204" pitchFamily="49" charset="0"/>
            </a:endParaRP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text</a:t>
            </a:r>
            <a:r>
              <a:rPr lang="en-US" sz="1961" dirty="0">
                <a:latin typeface="Consolas" panose="020B0609020204030204" pitchFamily="49" charset="0"/>
                <a:cs typeface="Consolas" panose="020B0609020204030204" pitchFamily="49" charset="0"/>
              </a:rPr>
              <a:t> hint-style="caption"&gt;</a:t>
            </a:r>
          </a:p>
          <a:p>
            <a:pPr>
              <a:spcBef>
                <a:spcPts val="400"/>
              </a:spcBef>
            </a:pPr>
            <a:r>
              <a:rPr lang="en-US" sz="1961" dirty="0">
                <a:latin typeface="Consolas" panose="020B0609020204030204" pitchFamily="49" charset="0"/>
                <a:cs typeface="Consolas" panose="020B0609020204030204" pitchFamily="49" charset="0"/>
              </a:rPr>
              <a:t>   </a:t>
            </a:r>
            <a:r>
              <a:rPr lang="en-US" sz="1961" dirty="0">
                <a:solidFill>
                  <a:schemeClr val="accent6"/>
                </a:solidFill>
                <a:latin typeface="Consolas" panose="020B0609020204030204" pitchFamily="49" charset="0"/>
                <a:cs typeface="Consolas" panose="020B0609020204030204" pitchFamily="49" charset="0"/>
              </a:rPr>
              <a:t>9:50 AM, Wednesday</a:t>
            </a:r>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text</a:t>
            </a:r>
            <a:r>
              <a:rPr lang="en-US" sz="1961" dirty="0">
                <a:latin typeface="Consolas" panose="020B0609020204030204" pitchFamily="49" charset="0"/>
                <a:cs typeface="Consolas" panose="020B0609020204030204" pitchFamily="49" charset="0"/>
              </a:rPr>
              <a:t>&gt;</a:t>
            </a:r>
          </a:p>
          <a:p>
            <a:pPr>
              <a:spcBef>
                <a:spcPts val="400"/>
              </a:spcBef>
            </a:pPr>
            <a:endParaRPr lang="en-US" sz="1961" dirty="0">
              <a:latin typeface="Consolas" panose="020B0609020204030204" pitchFamily="49" charset="0"/>
              <a:cs typeface="Consolas" panose="020B0609020204030204" pitchFamily="49" charset="0"/>
            </a:endParaRP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text</a:t>
            </a:r>
            <a:r>
              <a:rPr lang="en-US" sz="1961" dirty="0">
                <a:latin typeface="Consolas" panose="020B0609020204030204" pitchFamily="49" charset="0"/>
                <a:cs typeface="Consolas" panose="020B0609020204030204" pitchFamily="49" charset="0"/>
              </a:rPr>
              <a:t> hint-style="</a:t>
            </a:r>
            <a:r>
              <a:rPr lang="en-US" sz="1961" dirty="0" err="1">
                <a:latin typeface="Consolas" panose="020B0609020204030204" pitchFamily="49" charset="0"/>
                <a:cs typeface="Consolas" panose="020B0609020204030204" pitchFamily="49" charset="0"/>
              </a:rPr>
              <a:t>captionsubtle</a:t>
            </a:r>
            <a:r>
              <a:rPr lang="en-US" sz="1961" dirty="0">
                <a:latin typeface="Consolas" panose="020B0609020204030204" pitchFamily="49" charset="0"/>
                <a:cs typeface="Consolas" panose="020B0609020204030204" pitchFamily="49" charset="0"/>
              </a:rPr>
              <a:t>" hint-wrap="true"&gt;</a:t>
            </a:r>
          </a:p>
          <a:p>
            <a:pPr>
              <a:spcBef>
                <a:spcPts val="400"/>
              </a:spcBef>
            </a:pPr>
            <a:r>
              <a:rPr lang="en-US" sz="1961" dirty="0">
                <a:latin typeface="Consolas" panose="020B0609020204030204" pitchFamily="49" charset="0"/>
                <a:cs typeface="Consolas" panose="020B0609020204030204" pitchFamily="49" charset="0"/>
              </a:rPr>
              <a:t>   </a:t>
            </a:r>
            <a:r>
              <a:rPr lang="en-US" sz="1961" dirty="0">
                <a:solidFill>
                  <a:schemeClr val="accent6"/>
                </a:solidFill>
                <a:latin typeface="Consolas" panose="020B0609020204030204" pitchFamily="49" charset="0"/>
                <a:cs typeface="Consolas" panose="020B0609020204030204" pitchFamily="49" charset="0"/>
              </a:rPr>
              <a:t>263 Grove St, San Francisco, CA 94102</a:t>
            </a:r>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text</a:t>
            </a:r>
            <a:r>
              <a:rPr lang="en-US" sz="1961" dirty="0">
                <a:latin typeface="Consolas" panose="020B0609020204030204" pitchFamily="49" charset="0"/>
                <a:cs typeface="Consolas" panose="020B0609020204030204" pitchFamily="49" charset="0"/>
              </a:rPr>
              <a:t>&gt;</a:t>
            </a:r>
          </a:p>
          <a:p>
            <a:pPr>
              <a:spcBef>
                <a:spcPts val="400"/>
              </a:spcBef>
            </a:pPr>
            <a:endParaRPr lang="en-US" sz="1961" dirty="0">
              <a:latin typeface="Consolas" panose="020B0609020204030204" pitchFamily="49" charset="0"/>
              <a:cs typeface="Consolas" panose="020B0609020204030204" pitchFamily="49" charset="0"/>
            </a:endParaRPr>
          </a:p>
          <a:p>
            <a:pPr>
              <a:spcBef>
                <a:spcPts val="400"/>
              </a:spcBef>
            </a:pPr>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binding</a:t>
            </a:r>
            <a:r>
              <a:rPr lang="en-US" sz="1961" dirty="0">
                <a:latin typeface="Consolas" panose="020B0609020204030204" pitchFamily="49" charset="0"/>
                <a:cs typeface="Consolas" panose="020B0609020204030204" pitchFamily="49" charset="0"/>
              </a:rPr>
              <a:t>&gt;</a:t>
            </a:r>
          </a:p>
        </p:txBody>
      </p:sp>
      <p:pic>
        <p:nvPicPr>
          <p:cNvPr id="8" name="Picture 7"/>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8262360" y="1412044"/>
            <a:ext cx="3751194" cy="3378831"/>
          </a:xfrm>
          <a:prstGeom prst="rect">
            <a:avLst/>
          </a:prstGeom>
        </p:spPr>
      </p:pic>
      <p:sp>
        <p:nvSpPr>
          <p:cNvPr id="5" name="Rectangle 4"/>
          <p:cNvSpPr/>
          <p:nvPr/>
        </p:nvSpPr>
        <p:spPr bwMode="auto">
          <a:xfrm>
            <a:off x="8785275" y="1262640"/>
            <a:ext cx="1344637" cy="1344637"/>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1595788" y="1501974"/>
            <a:ext cx="3029349" cy="495230"/>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1377139" y="2458528"/>
            <a:ext cx="3150118" cy="463088"/>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09549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Sample: Wide Tile</a:t>
            </a:r>
            <a:endParaRPr lang="en-US" dirty="0"/>
          </a:p>
        </p:txBody>
      </p:sp>
      <p:sp>
        <p:nvSpPr>
          <p:cNvPr id="4" name="Text Placeholder 3"/>
          <p:cNvSpPr>
            <a:spLocks noGrp="1"/>
          </p:cNvSpPr>
          <p:nvPr>
            <p:ph type="body" sz="quarter" idx="10"/>
          </p:nvPr>
        </p:nvSpPr>
        <p:spPr/>
        <p:txBody>
          <a:bodyPr/>
          <a:lstStyle/>
          <a:p>
            <a:pPr>
              <a:spcBef>
                <a:spcPts val="400"/>
              </a:spcBef>
            </a:pPr>
            <a:endParaRPr lang="en-US" sz="1961" dirty="0">
              <a:latin typeface="Consolas" panose="020B0609020204030204" pitchFamily="49" charset="0"/>
              <a:cs typeface="Consolas" panose="020B0609020204030204" pitchFamily="49" charset="0"/>
            </a:endParaRPr>
          </a:p>
          <a:p>
            <a:pPr>
              <a:spcBef>
                <a:spcPts val="400"/>
              </a:spcBef>
            </a:pPr>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binding</a:t>
            </a:r>
            <a:r>
              <a:rPr lang="en-US" sz="1961" dirty="0">
                <a:latin typeface="Consolas" panose="020B0609020204030204" pitchFamily="49" charset="0"/>
                <a:cs typeface="Consolas" panose="020B0609020204030204" pitchFamily="49" charset="0"/>
              </a:rPr>
              <a:t> template="</a:t>
            </a:r>
            <a:r>
              <a:rPr lang="en-US" sz="1961" dirty="0" err="1">
                <a:latin typeface="Consolas" panose="020B0609020204030204" pitchFamily="49" charset="0"/>
                <a:cs typeface="Consolas" panose="020B0609020204030204" pitchFamily="49" charset="0"/>
              </a:rPr>
              <a:t>TileWide</a:t>
            </a:r>
            <a:r>
              <a:rPr lang="en-US" sz="1961" dirty="0">
                <a:latin typeface="Consolas" panose="020B0609020204030204" pitchFamily="49" charset="0"/>
                <a:cs typeface="Consolas" panose="020B0609020204030204" pitchFamily="49" charset="0"/>
              </a:rPr>
              <a:t>" </a:t>
            </a:r>
            <a:r>
              <a:rPr lang="en-US" sz="1961" dirty="0" err="1">
                <a:latin typeface="Consolas" panose="020B0609020204030204" pitchFamily="49" charset="0"/>
                <a:cs typeface="Consolas" panose="020B0609020204030204" pitchFamily="49" charset="0"/>
              </a:rPr>
              <a:t>displayName</a:t>
            </a:r>
            <a:r>
              <a:rPr lang="en-US" sz="1961" dirty="0">
                <a:latin typeface="Consolas" panose="020B0609020204030204" pitchFamily="49" charset="0"/>
                <a:cs typeface="Consolas" panose="020B0609020204030204" pitchFamily="49" charset="0"/>
              </a:rPr>
              <a:t>="</a:t>
            </a:r>
            <a:r>
              <a:rPr lang="en-US" sz="1961" dirty="0" err="1">
                <a:latin typeface="Consolas" panose="020B0609020204030204" pitchFamily="49" charset="0"/>
                <a:cs typeface="Consolas" panose="020B0609020204030204" pitchFamily="49" charset="0"/>
              </a:rPr>
              <a:t>Hipstame</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group</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subgroup</a:t>
            </a:r>
            <a:r>
              <a:rPr lang="en-US" sz="1961" dirty="0">
                <a:latin typeface="Consolas" panose="020B0609020204030204" pitchFamily="49" charset="0"/>
                <a:cs typeface="Consolas" panose="020B0609020204030204" pitchFamily="49" charset="0"/>
              </a:rPr>
              <a:t> hint-weight="33"&gt;</a:t>
            </a:r>
          </a:p>
          <a:p>
            <a:pPr>
              <a:spcBef>
                <a:spcPts val="400"/>
              </a:spcBef>
            </a:pPr>
            <a:r>
              <a:rPr lang="fr-FR" sz="1961" dirty="0">
                <a:latin typeface="Consolas" panose="020B0609020204030204" pitchFamily="49" charset="0"/>
                <a:cs typeface="Consolas" panose="020B0609020204030204" pitchFamily="49" charset="0"/>
              </a:rPr>
              <a:t>      &lt;</a:t>
            </a:r>
            <a:r>
              <a:rPr lang="fr-FR" sz="1961" dirty="0">
                <a:solidFill>
                  <a:schemeClr val="accent1"/>
                </a:solidFill>
                <a:latin typeface="Consolas" panose="020B0609020204030204" pitchFamily="49" charset="0"/>
                <a:cs typeface="Consolas" panose="020B0609020204030204" pitchFamily="49" charset="0"/>
              </a:rPr>
              <a:t>image</a:t>
            </a:r>
            <a:r>
              <a:rPr lang="fr-FR" sz="1961" dirty="0">
                <a:latin typeface="Consolas" panose="020B0609020204030204" pitchFamily="49" charset="0"/>
                <a:cs typeface="Consolas" panose="020B0609020204030204" pitchFamily="49" charset="0"/>
              </a:rPr>
              <a:t> placement="</a:t>
            </a:r>
            <a:r>
              <a:rPr lang="fr-FR" sz="1961" dirty="0" err="1">
                <a:latin typeface="Consolas" panose="020B0609020204030204" pitchFamily="49" charset="0"/>
                <a:cs typeface="Consolas" panose="020B0609020204030204" pitchFamily="49" charset="0"/>
              </a:rPr>
              <a:t>inline</a:t>
            </a:r>
            <a:r>
              <a:rPr lang="fr-FR" sz="1961" dirty="0">
                <a:latin typeface="Consolas" panose="020B0609020204030204" pitchFamily="49" charset="0"/>
                <a:cs typeface="Consolas" panose="020B0609020204030204" pitchFamily="49" charset="0"/>
              </a:rPr>
              <a:t>" </a:t>
            </a:r>
            <a:r>
              <a:rPr lang="fr-FR" sz="1961" dirty="0" err="1">
                <a:latin typeface="Consolas" panose="020B0609020204030204" pitchFamily="49" charset="0"/>
                <a:cs typeface="Consolas" panose="020B0609020204030204" pitchFamily="49" charset="0"/>
              </a:rPr>
              <a:t>src</a:t>
            </a:r>
            <a:r>
              <a:rPr lang="fr-FR" sz="1961" dirty="0">
                <a:latin typeface="Consolas" panose="020B0609020204030204" pitchFamily="49" charset="0"/>
                <a:cs typeface="Consolas" panose="020B0609020204030204" pitchFamily="49" charset="0"/>
              </a:rPr>
              <a:t>="http://image.jpg" /&gt;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subgroup</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subgroup</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text</a:t>
            </a:r>
            <a:r>
              <a:rPr lang="en-US" sz="1961" dirty="0">
                <a:latin typeface="Consolas" panose="020B0609020204030204" pitchFamily="49" charset="0"/>
                <a:cs typeface="Consolas" panose="020B0609020204030204" pitchFamily="49" charset="0"/>
              </a:rPr>
              <a:t> hint-style="caption"&gt;</a:t>
            </a:r>
          </a:p>
          <a:p>
            <a:pPr>
              <a:spcBef>
                <a:spcPts val="400"/>
              </a:spcBef>
            </a:pPr>
            <a:r>
              <a:rPr lang="en-US" sz="1961" dirty="0">
                <a:latin typeface="Consolas" panose="020B0609020204030204" pitchFamily="49" charset="0"/>
                <a:cs typeface="Consolas" panose="020B0609020204030204" pitchFamily="49" charset="0"/>
              </a:rPr>
              <a:t>        </a:t>
            </a:r>
            <a:r>
              <a:rPr lang="en-US" sz="1961" dirty="0">
                <a:solidFill>
                  <a:schemeClr val="accent6"/>
                </a:solidFill>
                <a:latin typeface="Consolas" panose="020B0609020204030204" pitchFamily="49" charset="0"/>
                <a:cs typeface="Consolas" panose="020B0609020204030204" pitchFamily="49" charset="0"/>
              </a:rPr>
              <a:t>9:50 AM, Wednesday</a:t>
            </a:r>
            <a:r>
              <a:rPr lang="en-US" sz="1961" dirty="0">
                <a:latin typeface="Consolas" panose="020B0609020204030204" pitchFamily="49" charset="0"/>
                <a:cs typeface="Consolas" panose="020B0609020204030204" pitchFamily="49" charset="0"/>
              </a:rPr>
              <a:t>&lt;/text&gt;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text</a:t>
            </a:r>
            <a:r>
              <a:rPr lang="en-US" sz="1961" dirty="0">
                <a:latin typeface="Consolas" panose="020B0609020204030204" pitchFamily="49" charset="0"/>
                <a:cs typeface="Consolas" panose="020B0609020204030204" pitchFamily="49" charset="0"/>
              </a:rPr>
              <a:t> hint-style="</a:t>
            </a:r>
            <a:r>
              <a:rPr lang="en-US" sz="1961" dirty="0" err="1">
                <a:latin typeface="Consolas" panose="020B0609020204030204" pitchFamily="49" charset="0"/>
                <a:cs typeface="Consolas" panose="020B0609020204030204" pitchFamily="49" charset="0"/>
              </a:rPr>
              <a:t>captionsubtle</a:t>
            </a:r>
            <a:r>
              <a:rPr lang="en-US" sz="1961" dirty="0">
                <a:latin typeface="Consolas" panose="020B0609020204030204" pitchFamily="49" charset="0"/>
                <a:cs typeface="Consolas" panose="020B0609020204030204" pitchFamily="49" charset="0"/>
              </a:rPr>
              <a:t>" </a:t>
            </a:r>
          </a:p>
          <a:p>
            <a:pPr>
              <a:spcBef>
                <a:spcPts val="400"/>
              </a:spcBef>
            </a:pPr>
            <a:r>
              <a:rPr lang="en-US" sz="1961" dirty="0">
                <a:latin typeface="Consolas" panose="020B0609020204030204" pitchFamily="49" charset="0"/>
                <a:cs typeface="Consolas" panose="020B0609020204030204" pitchFamily="49" charset="0"/>
              </a:rPr>
              <a:t>        hint-wrap="true" hint-</a:t>
            </a:r>
            <a:r>
              <a:rPr lang="en-US" sz="1961" dirty="0" err="1">
                <a:latin typeface="Consolas" panose="020B0609020204030204" pitchFamily="49" charset="0"/>
                <a:cs typeface="Consolas" panose="020B0609020204030204" pitchFamily="49" charset="0"/>
              </a:rPr>
              <a:t>maxLines</a:t>
            </a:r>
            <a:r>
              <a:rPr lang="en-US" sz="1961" dirty="0">
                <a:latin typeface="Consolas" panose="020B0609020204030204" pitchFamily="49" charset="0"/>
                <a:cs typeface="Consolas" panose="020B0609020204030204" pitchFamily="49" charset="0"/>
              </a:rPr>
              <a:t>="3"&gt;</a:t>
            </a:r>
          </a:p>
          <a:p>
            <a:pPr>
              <a:spcBef>
                <a:spcPts val="400"/>
              </a:spcBef>
            </a:pPr>
            <a:r>
              <a:rPr lang="en-US" sz="1961" dirty="0">
                <a:latin typeface="Consolas" panose="020B0609020204030204" pitchFamily="49" charset="0"/>
                <a:cs typeface="Consolas" panose="020B0609020204030204" pitchFamily="49" charset="0"/>
              </a:rPr>
              <a:t>        </a:t>
            </a:r>
            <a:r>
              <a:rPr lang="en-US" sz="1961" dirty="0">
                <a:solidFill>
                  <a:schemeClr val="accent6"/>
                </a:solidFill>
                <a:latin typeface="Consolas" panose="020B0609020204030204" pitchFamily="49" charset="0"/>
                <a:cs typeface="Consolas" panose="020B0609020204030204" pitchFamily="49" charset="0"/>
              </a:rPr>
              <a:t>263 Grove St, San Francisco, CA 94102</a:t>
            </a:r>
            <a:r>
              <a:rPr lang="en-US" sz="1961" dirty="0">
                <a:latin typeface="Consolas" panose="020B0609020204030204" pitchFamily="49" charset="0"/>
                <a:cs typeface="Consolas" panose="020B0609020204030204" pitchFamily="49" charset="0"/>
              </a:rPr>
              <a:t>&lt;/text&gt;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subgroup</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group</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binding</a:t>
            </a:r>
            <a:r>
              <a:rPr lang="en-US" sz="1961" dirty="0">
                <a:latin typeface="Consolas" panose="020B0609020204030204" pitchFamily="49" charset="0"/>
                <a:cs typeface="Consolas" panose="020B0609020204030204" pitchFamily="49" charset="0"/>
              </a:rPr>
              <a:t>&gt;</a:t>
            </a:r>
          </a:p>
        </p:txBody>
      </p:sp>
      <p:pic>
        <p:nvPicPr>
          <p:cNvPr id="8" name="Picture 7"/>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8262360" y="1412044"/>
            <a:ext cx="3751194" cy="3378831"/>
          </a:xfrm>
          <a:prstGeom prst="rect">
            <a:avLst/>
          </a:prstGeom>
        </p:spPr>
      </p:pic>
      <p:sp>
        <p:nvSpPr>
          <p:cNvPr id="5" name="Rectangle 4"/>
          <p:cNvSpPr/>
          <p:nvPr/>
        </p:nvSpPr>
        <p:spPr bwMode="auto">
          <a:xfrm>
            <a:off x="9831103" y="1262640"/>
            <a:ext cx="2360897" cy="1344637"/>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1585948" y="1474290"/>
            <a:ext cx="2839747"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3761898" y="4376274"/>
            <a:ext cx="2582130"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59723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Sample: Large Tile</a:t>
            </a:r>
            <a:endParaRPr lang="en-US" dirty="0"/>
          </a:p>
        </p:txBody>
      </p:sp>
      <p:sp>
        <p:nvSpPr>
          <p:cNvPr id="4" name="Text Placeholder 3"/>
          <p:cNvSpPr>
            <a:spLocks noGrp="1"/>
          </p:cNvSpPr>
          <p:nvPr>
            <p:ph type="body" sz="quarter" idx="10"/>
          </p:nvPr>
        </p:nvSpPr>
        <p:spPr/>
        <p:txBody>
          <a:bodyPr/>
          <a:lstStyle/>
          <a:p>
            <a:pPr>
              <a:spcBef>
                <a:spcPts val="400"/>
              </a:spcBef>
            </a:pPr>
            <a:endParaRPr lang="en-US" sz="1961" dirty="0">
              <a:latin typeface="Consolas" panose="020B0609020204030204" pitchFamily="49" charset="0"/>
              <a:cs typeface="Consolas" panose="020B0609020204030204" pitchFamily="49" charset="0"/>
            </a:endParaRPr>
          </a:p>
          <a:p>
            <a:pPr>
              <a:spcBef>
                <a:spcPts val="400"/>
              </a:spcBef>
            </a:pPr>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binding</a:t>
            </a:r>
            <a:r>
              <a:rPr lang="en-US" sz="1961" dirty="0">
                <a:latin typeface="Consolas" panose="020B0609020204030204" pitchFamily="49" charset="0"/>
                <a:cs typeface="Consolas" panose="020B0609020204030204" pitchFamily="49" charset="0"/>
              </a:rPr>
              <a:t> template="</a:t>
            </a:r>
            <a:r>
              <a:rPr lang="en-US" sz="1961" dirty="0" err="1">
                <a:latin typeface="Consolas" panose="020B0609020204030204" pitchFamily="49" charset="0"/>
                <a:cs typeface="Consolas" panose="020B0609020204030204" pitchFamily="49" charset="0"/>
              </a:rPr>
              <a:t>TileLarge</a:t>
            </a:r>
            <a:r>
              <a:rPr lang="en-US" sz="1961" dirty="0">
                <a:latin typeface="Consolas" panose="020B0609020204030204" pitchFamily="49" charset="0"/>
                <a:cs typeface="Consolas" panose="020B0609020204030204" pitchFamily="49" charset="0"/>
              </a:rPr>
              <a:t>" </a:t>
            </a:r>
            <a:r>
              <a:rPr lang="en-US" sz="1961" dirty="0" err="1">
                <a:latin typeface="Consolas" panose="020B0609020204030204" pitchFamily="49" charset="0"/>
                <a:cs typeface="Consolas" panose="020B0609020204030204" pitchFamily="49" charset="0"/>
              </a:rPr>
              <a:t>displayName</a:t>
            </a:r>
            <a:r>
              <a:rPr lang="en-US" sz="1961" dirty="0">
                <a:latin typeface="Consolas" panose="020B0609020204030204" pitchFamily="49" charset="0"/>
                <a:cs typeface="Consolas" panose="020B0609020204030204" pitchFamily="49" charset="0"/>
              </a:rPr>
              <a:t>="</a:t>
            </a:r>
            <a:r>
              <a:rPr lang="en-US" sz="1961" dirty="0" err="1">
                <a:latin typeface="Consolas" panose="020B0609020204030204" pitchFamily="49" charset="0"/>
                <a:cs typeface="Consolas" panose="020B0609020204030204" pitchFamily="49" charset="0"/>
              </a:rPr>
              <a:t>Hipstame</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group</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subgroup</a:t>
            </a:r>
            <a:r>
              <a:rPr lang="en-US" sz="1961" dirty="0">
                <a:latin typeface="Consolas" panose="020B0609020204030204" pitchFamily="49" charset="0"/>
                <a:cs typeface="Consolas" panose="020B0609020204030204" pitchFamily="49" charset="0"/>
              </a:rPr>
              <a:t> hint-weight="33"&gt;</a:t>
            </a:r>
          </a:p>
          <a:p>
            <a:pPr>
              <a:spcBef>
                <a:spcPts val="400"/>
              </a:spcBef>
            </a:pPr>
            <a:r>
              <a:rPr lang="fr-FR" sz="1961" dirty="0">
                <a:latin typeface="Consolas" panose="020B0609020204030204" pitchFamily="49" charset="0"/>
                <a:cs typeface="Consolas" panose="020B0609020204030204" pitchFamily="49" charset="0"/>
              </a:rPr>
              <a:t>      &lt;</a:t>
            </a:r>
            <a:r>
              <a:rPr lang="fr-FR" sz="1961" dirty="0">
                <a:solidFill>
                  <a:schemeClr val="accent1"/>
                </a:solidFill>
                <a:latin typeface="Consolas" panose="020B0609020204030204" pitchFamily="49" charset="0"/>
                <a:cs typeface="Consolas" panose="020B0609020204030204" pitchFamily="49" charset="0"/>
              </a:rPr>
              <a:t>image</a:t>
            </a:r>
            <a:r>
              <a:rPr lang="fr-FR" sz="1961" dirty="0">
                <a:latin typeface="Consolas" panose="020B0609020204030204" pitchFamily="49" charset="0"/>
                <a:cs typeface="Consolas" panose="020B0609020204030204" pitchFamily="49" charset="0"/>
              </a:rPr>
              <a:t> placement="</a:t>
            </a:r>
            <a:r>
              <a:rPr lang="fr-FR" sz="1961" dirty="0" err="1">
                <a:latin typeface="Consolas" panose="020B0609020204030204" pitchFamily="49" charset="0"/>
                <a:cs typeface="Consolas" panose="020B0609020204030204" pitchFamily="49" charset="0"/>
              </a:rPr>
              <a:t>inline</a:t>
            </a:r>
            <a:r>
              <a:rPr lang="fr-FR" sz="1961" dirty="0">
                <a:latin typeface="Consolas" panose="020B0609020204030204" pitchFamily="49" charset="0"/>
                <a:cs typeface="Consolas" panose="020B0609020204030204" pitchFamily="49" charset="0"/>
              </a:rPr>
              <a:t>" </a:t>
            </a:r>
            <a:r>
              <a:rPr lang="fr-FR" sz="1961" dirty="0" err="1">
                <a:latin typeface="Consolas" panose="020B0609020204030204" pitchFamily="49" charset="0"/>
                <a:cs typeface="Consolas" panose="020B0609020204030204" pitchFamily="49" charset="0"/>
              </a:rPr>
              <a:t>src</a:t>
            </a:r>
            <a:r>
              <a:rPr lang="fr-FR" sz="1961" dirty="0">
                <a:latin typeface="Consolas" panose="020B0609020204030204" pitchFamily="49" charset="0"/>
                <a:cs typeface="Consolas" panose="020B0609020204030204" pitchFamily="49" charset="0"/>
              </a:rPr>
              <a:t>="http://image.jpg" /&gt;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subgroup</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subgroup</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text</a:t>
            </a:r>
            <a:r>
              <a:rPr lang="en-US" sz="1961" dirty="0">
                <a:latin typeface="Consolas" panose="020B0609020204030204" pitchFamily="49" charset="0"/>
                <a:cs typeface="Consolas" panose="020B0609020204030204" pitchFamily="49" charset="0"/>
              </a:rPr>
              <a:t> hint-style="caption"&gt;</a:t>
            </a:r>
          </a:p>
          <a:p>
            <a:pPr>
              <a:spcBef>
                <a:spcPts val="400"/>
              </a:spcBef>
            </a:pPr>
            <a:r>
              <a:rPr lang="en-US" sz="1961" dirty="0">
                <a:latin typeface="Consolas" panose="020B0609020204030204" pitchFamily="49" charset="0"/>
                <a:cs typeface="Consolas" panose="020B0609020204030204" pitchFamily="49" charset="0"/>
              </a:rPr>
              <a:t>       </a:t>
            </a:r>
            <a:r>
              <a:rPr lang="en-US" sz="1961" dirty="0">
                <a:solidFill>
                  <a:schemeClr val="accent6"/>
                </a:solidFill>
                <a:latin typeface="Consolas" panose="020B0609020204030204" pitchFamily="49" charset="0"/>
                <a:cs typeface="Consolas" panose="020B0609020204030204" pitchFamily="49" charset="0"/>
              </a:rPr>
              <a:t>9:50 AM, Wednesday</a:t>
            </a:r>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text</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text</a:t>
            </a:r>
            <a:r>
              <a:rPr lang="en-US" sz="1961" dirty="0">
                <a:latin typeface="Consolas" panose="020B0609020204030204" pitchFamily="49" charset="0"/>
                <a:cs typeface="Consolas" panose="020B0609020204030204" pitchFamily="49" charset="0"/>
              </a:rPr>
              <a:t> hint-style="</a:t>
            </a:r>
            <a:r>
              <a:rPr lang="en-US" sz="1961" dirty="0" err="1">
                <a:latin typeface="Consolas" panose="020B0609020204030204" pitchFamily="49" charset="0"/>
                <a:cs typeface="Consolas" panose="020B0609020204030204" pitchFamily="49" charset="0"/>
              </a:rPr>
              <a:t>captionsubtle</a:t>
            </a:r>
            <a:r>
              <a:rPr lang="en-US" sz="1961" dirty="0">
                <a:latin typeface="Consolas" panose="020B0609020204030204" pitchFamily="49" charset="0"/>
                <a:cs typeface="Consolas" panose="020B0609020204030204" pitchFamily="49" charset="0"/>
              </a:rPr>
              <a:t>" </a:t>
            </a:r>
          </a:p>
          <a:p>
            <a:pPr>
              <a:spcBef>
                <a:spcPts val="400"/>
              </a:spcBef>
            </a:pPr>
            <a:r>
              <a:rPr lang="en-US" sz="1961" dirty="0">
                <a:latin typeface="Consolas" panose="020B0609020204030204" pitchFamily="49" charset="0"/>
                <a:cs typeface="Consolas" panose="020B0609020204030204" pitchFamily="49" charset="0"/>
              </a:rPr>
              <a:t>       hint-wrap="true" hint-</a:t>
            </a:r>
            <a:r>
              <a:rPr lang="en-US" sz="1961" dirty="0" err="1">
                <a:latin typeface="Consolas" panose="020B0609020204030204" pitchFamily="49" charset="0"/>
                <a:cs typeface="Consolas" panose="020B0609020204030204" pitchFamily="49" charset="0"/>
              </a:rPr>
              <a:t>maxLines</a:t>
            </a:r>
            <a:r>
              <a:rPr lang="en-US" sz="1961" dirty="0">
                <a:latin typeface="Consolas" panose="020B0609020204030204" pitchFamily="49" charset="0"/>
                <a:cs typeface="Consolas" panose="020B0609020204030204" pitchFamily="49" charset="0"/>
              </a:rPr>
              <a:t>="3"&gt;</a:t>
            </a:r>
          </a:p>
          <a:p>
            <a:pPr>
              <a:spcBef>
                <a:spcPts val="400"/>
              </a:spcBef>
            </a:pPr>
            <a:r>
              <a:rPr lang="en-US" sz="1961" dirty="0">
                <a:latin typeface="Consolas" panose="020B0609020204030204" pitchFamily="49" charset="0"/>
                <a:cs typeface="Consolas" panose="020B0609020204030204" pitchFamily="49" charset="0"/>
              </a:rPr>
              <a:t>       </a:t>
            </a:r>
            <a:r>
              <a:rPr lang="en-US" sz="1961" dirty="0">
                <a:solidFill>
                  <a:schemeClr val="accent6"/>
                </a:solidFill>
                <a:latin typeface="Consolas" panose="020B0609020204030204" pitchFamily="49" charset="0"/>
                <a:cs typeface="Consolas" panose="020B0609020204030204" pitchFamily="49" charset="0"/>
              </a:rPr>
              <a:t>263 Grove St, San Francisco, CA 94102</a:t>
            </a:r>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text</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subgroup</a:t>
            </a:r>
            <a:r>
              <a:rPr lang="en-US" sz="1961" dirty="0">
                <a:latin typeface="Consolas" panose="020B0609020204030204" pitchFamily="49" charset="0"/>
                <a:cs typeface="Consolas" panose="020B0609020204030204" pitchFamily="49" charset="0"/>
              </a:rPr>
              <a:t>&gt;</a:t>
            </a:r>
          </a:p>
          <a:p>
            <a:pPr>
              <a:spcBef>
                <a:spcPts val="400"/>
              </a:spcBef>
            </a:pPr>
            <a:r>
              <a:rPr lang="en-US" sz="1961" dirty="0">
                <a:latin typeface="Consolas" panose="020B0609020204030204" pitchFamily="49" charset="0"/>
                <a:cs typeface="Consolas" panose="020B0609020204030204" pitchFamily="49" charset="0"/>
              </a:rPr>
              <a:t>  &lt;/</a:t>
            </a:r>
            <a:r>
              <a:rPr lang="en-US" sz="1961" dirty="0">
                <a:solidFill>
                  <a:schemeClr val="accent1"/>
                </a:solidFill>
                <a:latin typeface="Consolas" panose="020B0609020204030204" pitchFamily="49" charset="0"/>
                <a:cs typeface="Consolas" panose="020B0609020204030204" pitchFamily="49" charset="0"/>
              </a:rPr>
              <a:t>group</a:t>
            </a:r>
            <a:r>
              <a:rPr lang="en-US" sz="1961" dirty="0">
                <a:latin typeface="Consolas" panose="020B0609020204030204" pitchFamily="49" charset="0"/>
                <a:cs typeface="Consolas" panose="020B0609020204030204" pitchFamily="49" charset="0"/>
              </a:rPr>
              <a:t>&gt;</a:t>
            </a:r>
          </a:p>
          <a:p>
            <a:pPr>
              <a:spcBef>
                <a:spcPts val="400"/>
              </a:spcBef>
            </a:pPr>
            <a:r>
              <a:rPr lang="fr-FR" sz="1961" dirty="0">
                <a:latin typeface="Consolas" panose="020B0609020204030204" pitchFamily="49" charset="0"/>
                <a:cs typeface="Consolas" panose="020B0609020204030204" pitchFamily="49" charset="0"/>
              </a:rPr>
              <a:t>  &lt;</a:t>
            </a:r>
            <a:r>
              <a:rPr lang="fr-FR" sz="1961" dirty="0">
                <a:solidFill>
                  <a:schemeClr val="accent1"/>
                </a:solidFill>
                <a:latin typeface="Consolas" panose="020B0609020204030204" pitchFamily="49" charset="0"/>
                <a:cs typeface="Consolas" panose="020B0609020204030204" pitchFamily="49" charset="0"/>
              </a:rPr>
              <a:t>image</a:t>
            </a:r>
            <a:r>
              <a:rPr lang="fr-FR" sz="1961" dirty="0">
                <a:latin typeface="Consolas" panose="020B0609020204030204" pitchFamily="49" charset="0"/>
                <a:cs typeface="Consolas" panose="020B0609020204030204" pitchFamily="49" charset="0"/>
              </a:rPr>
              <a:t> placement="</a:t>
            </a:r>
            <a:r>
              <a:rPr lang="fr-FR" sz="1961" dirty="0" err="1">
                <a:latin typeface="Consolas" panose="020B0609020204030204" pitchFamily="49" charset="0"/>
                <a:cs typeface="Consolas" panose="020B0609020204030204" pitchFamily="49" charset="0"/>
              </a:rPr>
              <a:t>inline</a:t>
            </a:r>
            <a:r>
              <a:rPr lang="fr-FR" sz="1961" dirty="0">
                <a:latin typeface="Consolas" panose="020B0609020204030204" pitchFamily="49" charset="0"/>
                <a:cs typeface="Consolas" panose="020B0609020204030204" pitchFamily="49" charset="0"/>
              </a:rPr>
              <a:t>" </a:t>
            </a:r>
            <a:r>
              <a:rPr lang="fr-FR" sz="1961" dirty="0" err="1">
                <a:latin typeface="Consolas" panose="020B0609020204030204" pitchFamily="49" charset="0"/>
                <a:cs typeface="Consolas" panose="020B0609020204030204" pitchFamily="49" charset="0"/>
              </a:rPr>
              <a:t>src</a:t>
            </a:r>
            <a:r>
              <a:rPr lang="fr-FR" sz="1961" dirty="0">
                <a:latin typeface="Consolas" panose="020B0609020204030204" pitchFamily="49" charset="0"/>
                <a:cs typeface="Consolas" panose="020B0609020204030204" pitchFamily="49" charset="0"/>
              </a:rPr>
              <a:t>="http://map.jpg"/&gt;</a:t>
            </a:r>
          </a:p>
          <a:p>
            <a:pPr>
              <a:spcBef>
                <a:spcPts val="400"/>
              </a:spcBef>
            </a:pPr>
            <a:r>
              <a:rPr lang="en-US" sz="1961" dirty="0">
                <a:latin typeface="Consolas" panose="020B0609020204030204" pitchFamily="49" charset="0"/>
                <a:cs typeface="Consolas" panose="020B0609020204030204" pitchFamily="49" charset="0"/>
              </a:rPr>
              <a:t>&lt;/</a:t>
            </a:r>
            <a:r>
              <a:rPr lang="en-US" sz="1961" dirty="0">
                <a:solidFill>
                  <a:schemeClr val="accent1"/>
                </a:solidFill>
                <a:latin typeface="Consolas" panose="020B0609020204030204" pitchFamily="49" charset="0"/>
                <a:cs typeface="Consolas" panose="020B0609020204030204" pitchFamily="49" charset="0"/>
              </a:rPr>
              <a:t>binding</a:t>
            </a:r>
            <a:r>
              <a:rPr lang="en-US" sz="1961" dirty="0">
                <a:latin typeface="Consolas" panose="020B0609020204030204" pitchFamily="49" charset="0"/>
                <a:cs typeface="Consolas" panose="020B0609020204030204" pitchFamily="49" charset="0"/>
              </a:rPr>
              <a:t>&gt;</a:t>
            </a:r>
          </a:p>
        </p:txBody>
      </p:sp>
      <p:pic>
        <p:nvPicPr>
          <p:cNvPr id="8" name="Picture 7"/>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8262360" y="1412044"/>
            <a:ext cx="3751194" cy="3378831"/>
          </a:xfrm>
          <a:prstGeom prst="rect">
            <a:avLst/>
          </a:prstGeom>
        </p:spPr>
      </p:pic>
      <p:sp>
        <p:nvSpPr>
          <p:cNvPr id="5" name="Rectangle 4"/>
          <p:cNvSpPr/>
          <p:nvPr/>
        </p:nvSpPr>
        <p:spPr bwMode="auto">
          <a:xfrm>
            <a:off x="8038254" y="2457873"/>
            <a:ext cx="2360897" cy="2539870"/>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1489091" y="1474290"/>
            <a:ext cx="3008828"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572015" y="5641246"/>
            <a:ext cx="6872590"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164220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Agenda</a:t>
            </a:r>
            <a:endParaRPr lang="en-GB" dirty="0"/>
          </a:p>
        </p:txBody>
      </p:sp>
      <p:sp>
        <p:nvSpPr>
          <p:cNvPr id="2" name="Text Placeholder 1"/>
          <p:cNvSpPr>
            <a:spLocks noGrp="1"/>
          </p:cNvSpPr>
          <p:nvPr>
            <p:ph type="body" sz="quarter" idx="10"/>
          </p:nvPr>
        </p:nvSpPr>
        <p:spPr>
          <a:xfrm>
            <a:off x="269239" y="1189177"/>
            <a:ext cx="11653523" cy="4709944"/>
          </a:xfrm>
        </p:spPr>
        <p:txBody>
          <a:bodyPr/>
          <a:lstStyle/>
          <a:p>
            <a:r>
              <a:rPr lang="en-US" dirty="0"/>
              <a:t>Tile basics</a:t>
            </a:r>
          </a:p>
          <a:p>
            <a:r>
              <a:rPr lang="en-US" dirty="0"/>
              <a:t>Tile templates</a:t>
            </a:r>
          </a:p>
          <a:p>
            <a:r>
              <a:rPr lang="en-US" dirty="0"/>
              <a:t>Adaptive templates</a:t>
            </a:r>
          </a:p>
          <a:p>
            <a:r>
              <a:rPr lang="en-US" dirty="0" smtClean="0"/>
              <a:t>Toast</a:t>
            </a:r>
            <a:endParaRPr lang="en-US" dirty="0"/>
          </a:p>
          <a:p>
            <a:r>
              <a:rPr lang="en-US" dirty="0"/>
              <a:t>Interactive </a:t>
            </a:r>
            <a:r>
              <a:rPr lang="en-US" dirty="0" smtClean="0"/>
              <a:t>toast</a:t>
            </a:r>
          </a:p>
          <a:p>
            <a:r>
              <a:rPr lang="en-US" dirty="0" smtClean="0"/>
              <a:t>Push Notifications</a:t>
            </a:r>
          </a:p>
          <a:p>
            <a:r>
              <a:rPr lang="en-US" dirty="0" smtClean="0"/>
              <a:t>Action Center</a:t>
            </a:r>
            <a:endParaRPr lang="en-US" dirty="0"/>
          </a:p>
        </p:txBody>
      </p:sp>
    </p:spTree>
    <p:extLst>
      <p:ext uri="{BB962C8B-B14F-4D97-AF65-F5344CB8AC3E}">
        <p14:creationId xmlns:p14="http://schemas.microsoft.com/office/powerpoint/2010/main" val="3045341175"/>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Toast</a:t>
            </a:r>
            <a:endParaRPr lang="en-US" dirty="0"/>
          </a:p>
        </p:txBody>
      </p:sp>
    </p:spTree>
    <p:extLst>
      <p:ext uri="{BB962C8B-B14F-4D97-AF65-F5344CB8AC3E}">
        <p14:creationId xmlns:p14="http://schemas.microsoft.com/office/powerpoint/2010/main" val="1966713786"/>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7216531" y="3728121"/>
            <a:ext cx="4977734" cy="3129394"/>
          </a:xfrm>
          <a:prstGeom prst="rect">
            <a:avLst/>
          </a:prstGeom>
        </p:spPr>
      </p:pic>
      <p:sp>
        <p:nvSpPr>
          <p:cNvPr id="3" name="Title 2"/>
          <p:cNvSpPr>
            <a:spLocks noGrp="1"/>
          </p:cNvSpPr>
          <p:nvPr>
            <p:ph type="title"/>
          </p:nvPr>
        </p:nvSpPr>
        <p:spPr/>
        <p:txBody>
          <a:bodyPr/>
          <a:lstStyle/>
          <a:p>
            <a:r>
              <a:rPr lang="en-US" smtClean="0"/>
              <a:t>Toasts</a:t>
            </a:r>
            <a:endParaRPr lang="en-US" dirty="0"/>
          </a:p>
        </p:txBody>
      </p:sp>
      <p:sp>
        <p:nvSpPr>
          <p:cNvPr id="4" name="Text Placeholder 3"/>
          <p:cNvSpPr>
            <a:spLocks noGrp="1"/>
          </p:cNvSpPr>
          <p:nvPr>
            <p:ph type="body" sz="quarter" idx="10"/>
          </p:nvPr>
        </p:nvSpPr>
        <p:spPr>
          <a:xfrm>
            <a:off x="269240" y="1189175"/>
            <a:ext cx="6287007" cy="3394968"/>
          </a:xfrm>
        </p:spPr>
        <p:txBody>
          <a:bodyPr/>
          <a:lstStyle/>
          <a:p>
            <a:r>
              <a:rPr lang="en-US" dirty="0" smtClean="0"/>
              <a:t>Glance (consume)</a:t>
            </a:r>
          </a:p>
          <a:p>
            <a:pPr lvl="1"/>
            <a:r>
              <a:rPr lang="en-US" dirty="0" smtClean="0"/>
              <a:t>See new information from your apps.</a:t>
            </a:r>
          </a:p>
          <a:p>
            <a:endParaRPr lang="en-US" dirty="0" smtClean="0"/>
          </a:p>
          <a:p>
            <a:r>
              <a:rPr lang="en-US" dirty="0" smtClean="0"/>
              <a:t>Act (chase, or take actions)</a:t>
            </a:r>
          </a:p>
          <a:p>
            <a:pPr lvl="1"/>
            <a:r>
              <a:rPr lang="en-US" dirty="0" smtClean="0"/>
              <a:t>Toasts invite you to begin or complete a task. </a:t>
            </a:r>
          </a:p>
          <a:p>
            <a:pPr lvl="1"/>
            <a:r>
              <a:rPr lang="en-US" dirty="0" smtClean="0"/>
              <a:t>The toast is the app’s door by chasing (clicking) it.  </a:t>
            </a:r>
          </a:p>
          <a:p>
            <a:pPr lvl="1"/>
            <a:r>
              <a:rPr lang="en-US" dirty="0" smtClean="0"/>
              <a:t>Additional actions enable users to perform simple tasks without context switching.</a:t>
            </a:r>
            <a:endParaRPr lang="en-US" dirty="0"/>
          </a:p>
        </p:txBody>
      </p:sp>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216531" y="-7295"/>
            <a:ext cx="4977734" cy="3734795"/>
          </a:xfrm>
          <a:prstGeom prst="rect">
            <a:avLst/>
          </a:prstGeom>
        </p:spPr>
      </p:pic>
    </p:spTree>
    <p:extLst>
      <p:ext uri="{BB962C8B-B14F-4D97-AF65-F5344CB8AC3E}">
        <p14:creationId xmlns:p14="http://schemas.microsoft.com/office/powerpoint/2010/main" val="3363149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452555" y="126798"/>
            <a:ext cx="3718445" cy="6613876"/>
          </a:xfrm>
          <a:prstGeom prst="rect">
            <a:avLst/>
          </a:prstGeom>
          <a:ln>
            <a:solidFill>
              <a:schemeClr val="tx1"/>
            </a:solidFill>
          </a:ln>
        </p:spPr>
      </p:pic>
      <p:sp>
        <p:nvSpPr>
          <p:cNvPr id="7" name="Title 6"/>
          <p:cNvSpPr>
            <a:spLocks noGrp="1"/>
          </p:cNvSpPr>
          <p:nvPr>
            <p:ph type="title"/>
          </p:nvPr>
        </p:nvSpPr>
        <p:spPr/>
        <p:txBody>
          <a:bodyPr/>
          <a:lstStyle/>
          <a:p>
            <a:r>
              <a:rPr lang="en-US" smtClean="0"/>
              <a:t>Toast states</a:t>
            </a:r>
            <a:endParaRPr lang="en-US" dirty="0"/>
          </a:p>
        </p:txBody>
      </p:sp>
      <p:sp>
        <p:nvSpPr>
          <p:cNvPr id="4" name="Text Placeholder 3"/>
          <p:cNvSpPr>
            <a:spLocks noGrp="1"/>
          </p:cNvSpPr>
          <p:nvPr>
            <p:ph type="body" sz="quarter" idx="10"/>
          </p:nvPr>
        </p:nvSpPr>
        <p:spPr/>
        <p:txBody>
          <a:bodyPr/>
          <a:lstStyle/>
          <a:p>
            <a:r>
              <a:rPr lang="en-US" sz="3921" dirty="0"/>
              <a:t>Collapsed state</a:t>
            </a:r>
          </a:p>
          <a:p>
            <a:pPr lvl="1"/>
            <a:r>
              <a:rPr lang="en-US" sz="1961" dirty="0"/>
              <a:t>Action center chevron </a:t>
            </a:r>
          </a:p>
          <a:p>
            <a:pPr lvl="1"/>
            <a:r>
              <a:rPr lang="en-US" sz="1961" dirty="0"/>
              <a:t>Mobile default </a:t>
            </a:r>
          </a:p>
          <a:p>
            <a:r>
              <a:rPr lang="en-US" sz="3921" dirty="0"/>
              <a:t>Expanded state</a:t>
            </a:r>
          </a:p>
          <a:p>
            <a:pPr lvl="1"/>
            <a:r>
              <a:rPr lang="en-US" sz="1961" dirty="0"/>
              <a:t>Action center chevron </a:t>
            </a:r>
          </a:p>
          <a:p>
            <a:pPr lvl="1"/>
            <a:r>
              <a:rPr lang="en-US" sz="1961" dirty="0"/>
              <a:t>Desktop default</a:t>
            </a:r>
          </a:p>
          <a:p>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337062" y="126797"/>
            <a:ext cx="3724822" cy="6613878"/>
          </a:xfrm>
          <a:prstGeom prst="rect">
            <a:avLst/>
          </a:prstGeom>
          <a:ln>
            <a:solidFill>
              <a:schemeClr val="tx1"/>
            </a:solidFill>
          </a:ln>
        </p:spPr>
      </p:pic>
      <p:sp>
        <p:nvSpPr>
          <p:cNvPr id="8" name="Text Placeholder 1"/>
          <p:cNvSpPr txBox="1">
            <a:spLocks/>
          </p:cNvSpPr>
          <p:nvPr/>
        </p:nvSpPr>
        <p:spPr>
          <a:xfrm>
            <a:off x="343941" y="1412044"/>
            <a:ext cx="4482123" cy="452584"/>
          </a:xfrm>
          <a:prstGeom prst="rect">
            <a:avLst/>
          </a:prstGeom>
        </p:spPr>
        <p:txBody>
          <a:bodyPr vert="horz" wrap="square" lIns="143428" tIns="89642" rIns="143428" bIns="89642" rtlCol="0">
            <a:spAutoFit/>
          </a:bodyPr>
          <a:lstStyle>
            <a:lvl1pPr marR="0" indent="0" defTabSz="932667" fontAlgn="auto">
              <a:lnSpc>
                <a:spcPct val="90000"/>
              </a:lnSpc>
              <a:spcBef>
                <a:spcPct val="20000"/>
              </a:spcBef>
              <a:spcAft>
                <a:spcPts val="0"/>
              </a:spcAft>
              <a:buClr>
                <a:schemeClr val="tx1"/>
              </a:buClr>
              <a:buSzPct val="90000"/>
              <a:buFont typeface="Wingdings" panose="05000000000000000000" pitchFamily="2" charset="2"/>
              <a:buNone/>
              <a:tabLst/>
              <a:defRPr sz="4000" spc="0" baseline="0">
                <a:gradFill>
                  <a:gsLst>
                    <a:gs pos="20354">
                      <a:schemeClr val="tx2"/>
                    </a:gs>
                    <a:gs pos="40000">
                      <a:schemeClr val="tx2"/>
                    </a:gs>
                  </a:gsLst>
                  <a:lin ang="5400000" scaled="0"/>
                </a:gradFill>
                <a:latin typeface="+mj-lt"/>
              </a:defRPr>
            </a:lvl1pPr>
            <a:lvl2pPr marL="0" marR="0" indent="0" defTabSz="932667" fontAlgn="auto">
              <a:lnSpc>
                <a:spcPct val="90000"/>
              </a:lnSpc>
              <a:spcBef>
                <a:spcPct val="20000"/>
              </a:spcBef>
              <a:spcAft>
                <a:spcPts val="0"/>
              </a:spcAft>
              <a:buClr>
                <a:schemeClr val="tx1"/>
              </a:buClr>
              <a:buSzPct val="90000"/>
              <a:buFontTx/>
              <a:buNone/>
              <a:tabLst/>
              <a:defRPr sz="2000" spc="0" baseline="0">
                <a:gradFill>
                  <a:gsLst>
                    <a:gs pos="1250">
                      <a:schemeClr val="tx1"/>
                    </a:gs>
                    <a:gs pos="100000">
                      <a:schemeClr val="tx1"/>
                    </a:gs>
                  </a:gsLst>
                  <a:lin ang="5400000" scaled="0"/>
                </a:gradFill>
              </a:defRPr>
            </a:lvl2pPr>
            <a:lvl3pPr marL="228582" marR="0" indent="0" defTabSz="932667" fontAlgn="auto">
              <a:lnSpc>
                <a:spcPct val="90000"/>
              </a:lnSpc>
              <a:spcBef>
                <a:spcPct val="20000"/>
              </a:spcBef>
              <a:spcAft>
                <a:spcPts val="0"/>
              </a:spcAft>
              <a:buClr>
                <a:schemeClr val="tx1"/>
              </a:buClr>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3pPr>
            <a:lvl4pPr marL="457163" marR="0" indent="0" defTabSz="932667" fontAlgn="auto">
              <a:lnSpc>
                <a:spcPct val="90000"/>
              </a:lnSpc>
              <a:spcBef>
                <a:spcPct val="20000"/>
              </a:spcBef>
              <a:spcAft>
                <a:spcPts val="0"/>
              </a:spcAft>
              <a:buClr>
                <a:schemeClr val="tx1"/>
              </a:buClr>
              <a:buSzPct val="90000"/>
              <a:buFont typeface="Wingdings" panose="05000000000000000000" pitchFamily="2" charset="2"/>
              <a:buNone/>
              <a:tabLst/>
              <a:defRPr spc="0" baseline="0">
                <a:gradFill>
                  <a:gsLst>
                    <a:gs pos="1250">
                      <a:schemeClr val="tx1"/>
                    </a:gs>
                    <a:gs pos="100000">
                      <a:schemeClr val="tx1"/>
                    </a:gs>
                  </a:gsLst>
                  <a:lin ang="5400000" scaled="0"/>
                </a:gradFill>
              </a:defRPr>
            </a:lvl4pPr>
            <a:lvl5pPr marL="685745" marR="0" indent="0" defTabSz="932667" fontAlgn="auto">
              <a:lnSpc>
                <a:spcPct val="90000"/>
              </a:lnSpc>
              <a:spcBef>
                <a:spcPct val="20000"/>
              </a:spcBef>
              <a:spcAft>
                <a:spcPts val="0"/>
              </a:spcAft>
              <a:buClr>
                <a:schemeClr val="tx1"/>
              </a:buClr>
              <a:buSzPct val="90000"/>
              <a:buFont typeface="Wingdings" panose="05000000000000000000" pitchFamily="2" charset="2"/>
              <a:buNone/>
              <a:tabLst/>
              <a:defRPr spc="0" baseline="0">
                <a:gradFill>
                  <a:gsLst>
                    <a:gs pos="1250">
                      <a:schemeClr val="tx1"/>
                    </a:gs>
                    <a:gs pos="100000">
                      <a:schemeClr val="tx1"/>
                    </a:gs>
                  </a:gsLst>
                  <a:lin ang="5400000" scaled="0"/>
                </a:gradFill>
              </a:defRPr>
            </a:lvl5pPr>
            <a:lvl6pPr marL="2564834" indent="-233167" defTabSz="932667">
              <a:spcBef>
                <a:spcPct val="20000"/>
              </a:spcBef>
              <a:buFont typeface="Arial" pitchFamily="34" charset="0"/>
              <a:buChar char="•"/>
              <a:defRPr sz="2000"/>
            </a:lvl6pPr>
            <a:lvl7pPr marL="3031170" indent="-233167" defTabSz="932667">
              <a:spcBef>
                <a:spcPct val="20000"/>
              </a:spcBef>
              <a:buFont typeface="Arial" pitchFamily="34" charset="0"/>
              <a:buChar char="•"/>
              <a:defRPr sz="2000"/>
            </a:lvl7pPr>
            <a:lvl8pPr marL="3497503" indent="-233167" defTabSz="932667">
              <a:spcBef>
                <a:spcPct val="20000"/>
              </a:spcBef>
              <a:buFont typeface="Arial" pitchFamily="34" charset="0"/>
              <a:buChar char="•"/>
              <a:defRPr sz="2000"/>
            </a:lvl8pPr>
            <a:lvl9pPr marL="3963838" indent="-233167" defTabSz="932667">
              <a:spcBef>
                <a:spcPct val="20000"/>
              </a:spcBef>
              <a:buFont typeface="Arial" pitchFamily="34" charset="0"/>
              <a:buChar char="•"/>
              <a:defRPr sz="2000"/>
            </a:lvl9pPr>
          </a:lstStyle>
          <a:p>
            <a:endParaRPr lang="en-US" sz="1961" dirty="0"/>
          </a:p>
        </p:txBody>
      </p:sp>
    </p:spTree>
    <p:extLst>
      <p:ext uri="{BB962C8B-B14F-4D97-AF65-F5344CB8AC3E}">
        <p14:creationId xmlns:p14="http://schemas.microsoft.com/office/powerpoint/2010/main" val="3819080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Toast templates</a:t>
            </a:r>
            <a:endParaRPr lang="en-US" dirty="0"/>
          </a:p>
        </p:txBody>
      </p:sp>
      <p:sp>
        <p:nvSpPr>
          <p:cNvPr id="4" name="Text Placeholder 3"/>
          <p:cNvSpPr>
            <a:spLocks noGrp="1"/>
          </p:cNvSpPr>
          <p:nvPr>
            <p:ph type="body" sz="quarter" idx="10"/>
          </p:nvPr>
        </p:nvSpPr>
        <p:spPr>
          <a:xfrm>
            <a:off x="269240" y="1189175"/>
            <a:ext cx="5738367" cy="1877004"/>
          </a:xfrm>
        </p:spPr>
        <p:txBody>
          <a:bodyPr/>
          <a:lstStyle/>
          <a:p>
            <a:r>
              <a:rPr lang="en-US" dirty="0" smtClean="0"/>
              <a:t>If a template meets your needs, </a:t>
            </a:r>
            <a:br>
              <a:rPr lang="en-US" dirty="0" smtClean="0"/>
            </a:br>
            <a:r>
              <a:rPr lang="en-US" dirty="0" smtClean="0"/>
              <a:t>go ahead and use it. </a:t>
            </a:r>
          </a:p>
          <a:p>
            <a:r>
              <a:rPr lang="en-US" dirty="0" smtClean="0"/>
              <a:t>Previous templates remain</a:t>
            </a:r>
          </a:p>
          <a:p>
            <a:pPr lvl="1"/>
            <a:r>
              <a:rPr lang="en-US" dirty="0" smtClean="0"/>
              <a:t>Phone and Windows templates have been merged</a:t>
            </a:r>
          </a:p>
          <a:p>
            <a:r>
              <a:rPr lang="en-US" dirty="0" smtClean="0"/>
              <a:t>Adaptive template</a:t>
            </a:r>
          </a:p>
          <a:p>
            <a:pPr lvl="1"/>
            <a:r>
              <a:rPr lang="en-US" dirty="0" smtClean="0"/>
              <a:t>Same XML syntax as tiles</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6917723" y="3951915"/>
            <a:ext cx="4772855" cy="1115732"/>
          </a:xfrm>
          <a:prstGeom prst="rect">
            <a:avLst/>
          </a:prstGeom>
          <a:ln>
            <a:solidFill>
              <a:schemeClr val="tx1"/>
            </a:solidFill>
          </a:ln>
        </p:spPr>
      </p:pic>
      <p:pic>
        <p:nvPicPr>
          <p:cNvPr id="9" name="Picture 8"/>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917723" y="5260478"/>
            <a:ext cx="4780969" cy="1117629"/>
          </a:xfrm>
          <a:prstGeom prst="rect">
            <a:avLst/>
          </a:prstGeom>
          <a:ln>
            <a:solidFill>
              <a:schemeClr val="tx1"/>
            </a:solidFill>
          </a:ln>
        </p:spPr>
      </p:pic>
    </p:spTree>
    <p:extLst>
      <p:ext uri="{BB962C8B-B14F-4D97-AF65-F5344CB8AC3E}">
        <p14:creationId xmlns:p14="http://schemas.microsoft.com/office/powerpoint/2010/main" val="1228735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Sending toast</a:t>
            </a:r>
            <a:endParaRPr lang="en-US" dirty="0"/>
          </a:p>
        </p:txBody>
      </p:sp>
      <p:sp>
        <p:nvSpPr>
          <p:cNvPr id="4" name="Text Placeholder 3"/>
          <p:cNvSpPr>
            <a:spLocks noGrp="1"/>
          </p:cNvSpPr>
          <p:nvPr>
            <p:ph type="body" sz="quarter" idx="10"/>
          </p:nvPr>
        </p:nvSpPr>
        <p:spPr/>
        <p:txBody>
          <a:bodyPr/>
          <a:lstStyle/>
          <a:p>
            <a:r>
              <a:rPr lang="en-US" smtClean="0"/>
              <a:t>Scheduled</a:t>
            </a:r>
          </a:p>
          <a:p>
            <a:pPr lvl="1"/>
            <a:r>
              <a:rPr lang="en-US" smtClean="0"/>
              <a:t>Set template and time with “ScheduledToastNotification”</a:t>
            </a:r>
          </a:p>
          <a:p>
            <a:pPr lvl="1"/>
            <a:r>
              <a:rPr lang="en-US" smtClean="0"/>
              <a:t>Toast can also be set to be recurring.</a:t>
            </a:r>
          </a:p>
          <a:p>
            <a:r>
              <a:rPr lang="en-US" smtClean="0"/>
              <a:t>Local</a:t>
            </a:r>
          </a:p>
          <a:p>
            <a:pPr lvl="1"/>
            <a:r>
              <a:rPr lang="en-US" smtClean="0"/>
              <a:t>Send from (foreground/background) app</a:t>
            </a:r>
          </a:p>
          <a:p>
            <a:pPr lvl="1"/>
            <a:r>
              <a:rPr lang="en-US" smtClean="0"/>
              <a:t>This includes desktop apps with “AppUserModelID”</a:t>
            </a:r>
          </a:p>
          <a:p>
            <a:r>
              <a:rPr lang="en-US" smtClean="0"/>
              <a:t>Push</a:t>
            </a:r>
          </a:p>
          <a:p>
            <a:pPr lvl="1"/>
            <a:r>
              <a:rPr lang="en-US" smtClean="0"/>
              <a:t>Use push services</a:t>
            </a:r>
            <a:endParaRPr lang="en-US" dirty="0"/>
          </a:p>
        </p:txBody>
      </p:sp>
    </p:spTree>
    <p:extLst>
      <p:ext uri="{BB962C8B-B14F-4D97-AF65-F5344CB8AC3E}">
        <p14:creationId xmlns:p14="http://schemas.microsoft.com/office/powerpoint/2010/main" val="4113375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Sending toast</a:t>
            </a:r>
            <a:endParaRPr lang="en-US" dirty="0"/>
          </a:p>
        </p:txBody>
      </p:sp>
      <p:sp>
        <p:nvSpPr>
          <p:cNvPr id="5" name="Text Placeholder 4"/>
          <p:cNvSpPr>
            <a:spLocks noGrp="1"/>
          </p:cNvSpPr>
          <p:nvPr>
            <p:ph type="body" sz="quarter" idx="10"/>
          </p:nvPr>
        </p:nvSpPr>
        <p:spPr/>
        <p:txBody>
          <a:bodyPr/>
          <a:lstStyle/>
          <a:p>
            <a:pPr>
              <a:spcBef>
                <a:spcPts val="400"/>
              </a:spcBef>
            </a:pPr>
            <a:endParaRPr lang="en-US" sz="1961" dirty="0">
              <a:solidFill>
                <a:srgbClr val="008000"/>
              </a:solidFill>
              <a:highlight>
                <a:srgbClr val="FFFFFF"/>
              </a:highlight>
            </a:endParaRPr>
          </a:p>
          <a:p>
            <a:pPr>
              <a:spcBef>
                <a:spcPts val="400"/>
              </a:spcBef>
            </a:pPr>
            <a:r>
              <a:rPr lang="en-US" sz="1961" dirty="0">
                <a:solidFill>
                  <a:srgbClr val="008000"/>
                </a:solidFill>
                <a:highlight>
                  <a:srgbClr val="FFFFFF"/>
                </a:highlight>
              </a:rPr>
              <a:t>// build toast</a:t>
            </a:r>
            <a:endParaRPr lang="en-US" sz="1961" dirty="0">
              <a:solidFill>
                <a:srgbClr val="000000"/>
              </a:solidFill>
              <a:highlight>
                <a:srgbClr val="FFFFFF"/>
              </a:highlight>
            </a:endParaRP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template = </a:t>
            </a:r>
            <a:r>
              <a:rPr lang="en-US" sz="1961" dirty="0">
                <a:solidFill>
                  <a:srgbClr val="2B91AF"/>
                </a:solidFill>
                <a:highlight>
                  <a:srgbClr val="FFFFFF"/>
                </a:highlight>
              </a:rPr>
              <a:t>ToastTemplateType</a:t>
            </a:r>
            <a:r>
              <a:rPr lang="en-US" sz="1961" dirty="0">
                <a:solidFill>
                  <a:srgbClr val="000000"/>
                </a:solidFill>
                <a:highlight>
                  <a:srgbClr val="FFFFFF"/>
                </a:highlight>
              </a:rPr>
              <a:t>.ToastText01;</a:t>
            </a: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xml = </a:t>
            </a:r>
            <a:r>
              <a:rPr lang="en-US" sz="1961" dirty="0" err="1">
                <a:solidFill>
                  <a:srgbClr val="2B91AF"/>
                </a:solidFill>
                <a:highlight>
                  <a:srgbClr val="FFFFFF"/>
                </a:highlight>
              </a:rPr>
              <a:t>ToastNotificationManager</a:t>
            </a:r>
            <a:r>
              <a:rPr lang="en-US" sz="1961" dirty="0" err="1">
                <a:solidFill>
                  <a:srgbClr val="000000"/>
                </a:solidFill>
                <a:highlight>
                  <a:srgbClr val="FFFFFF"/>
                </a:highlight>
              </a:rPr>
              <a:t>.GetTemplateContent</a:t>
            </a:r>
            <a:r>
              <a:rPr lang="en-US" sz="1961" dirty="0">
                <a:solidFill>
                  <a:srgbClr val="000000"/>
                </a:solidFill>
                <a:highlight>
                  <a:srgbClr val="FFFFFF"/>
                </a:highlight>
              </a:rPr>
              <a:t>(template);</a:t>
            </a:r>
          </a:p>
          <a:p>
            <a:pPr>
              <a:spcBef>
                <a:spcPts val="400"/>
              </a:spcBef>
            </a:pPr>
            <a:r>
              <a:rPr lang="en-US" sz="1961" dirty="0" err="1">
                <a:solidFill>
                  <a:srgbClr val="000000"/>
                </a:solidFill>
                <a:highlight>
                  <a:srgbClr val="FFFFFF"/>
                </a:highlight>
              </a:rPr>
              <a:t>xml.DocumentElement.SetAttribute</a:t>
            </a:r>
            <a:r>
              <a:rPr lang="en-US" sz="1961" dirty="0">
                <a:solidFill>
                  <a:srgbClr val="000000"/>
                </a:solidFill>
                <a:highlight>
                  <a:srgbClr val="FFFFFF"/>
                </a:highlight>
              </a:rPr>
              <a:t>(</a:t>
            </a:r>
            <a:r>
              <a:rPr lang="en-US" sz="1961" dirty="0">
                <a:solidFill>
                  <a:srgbClr val="A31515"/>
                </a:solidFill>
                <a:highlight>
                  <a:srgbClr val="FFFFFF"/>
                </a:highlight>
              </a:rPr>
              <a:t>"launch"</a:t>
            </a:r>
            <a:r>
              <a:rPr lang="en-US" sz="1961" dirty="0">
                <a:solidFill>
                  <a:srgbClr val="000000"/>
                </a:solidFill>
                <a:highlight>
                  <a:srgbClr val="FFFFFF"/>
                </a:highlight>
              </a:rPr>
              <a:t>, </a:t>
            </a:r>
            <a:r>
              <a:rPr lang="en-US" sz="1961" dirty="0">
                <a:solidFill>
                  <a:srgbClr val="A31515"/>
                </a:solidFill>
                <a:highlight>
                  <a:srgbClr val="FFFFFF"/>
                </a:highlight>
              </a:rPr>
              <a:t>"</a:t>
            </a:r>
            <a:r>
              <a:rPr lang="en-US" sz="1961" dirty="0" err="1">
                <a:solidFill>
                  <a:srgbClr val="A31515"/>
                </a:solidFill>
                <a:highlight>
                  <a:srgbClr val="FFFFFF"/>
                </a:highlight>
              </a:rPr>
              <a:t>Args</a:t>
            </a:r>
            <a:r>
              <a:rPr lang="en-US" sz="1961" dirty="0">
                <a:solidFill>
                  <a:srgbClr val="A31515"/>
                </a:solidFill>
                <a:highlight>
                  <a:srgbClr val="FFFFFF"/>
                </a:highlight>
              </a:rPr>
              <a:t>"</a:t>
            </a:r>
            <a:r>
              <a:rPr lang="en-US" sz="1961" dirty="0">
                <a:solidFill>
                  <a:srgbClr val="000000"/>
                </a:solidFill>
                <a:highlight>
                  <a:srgbClr val="FFFFFF"/>
                </a:highlight>
              </a:rPr>
              <a:t>);</a:t>
            </a:r>
          </a:p>
          <a:p>
            <a:pPr>
              <a:spcBef>
                <a:spcPts val="400"/>
              </a:spcBef>
            </a:pPr>
            <a:endParaRPr lang="en-US" sz="1961" dirty="0">
              <a:solidFill>
                <a:srgbClr val="000000"/>
              </a:solidFill>
              <a:highlight>
                <a:srgbClr val="FFFFFF"/>
              </a:highlight>
            </a:endParaRPr>
          </a:p>
          <a:p>
            <a:pPr>
              <a:spcBef>
                <a:spcPts val="400"/>
              </a:spcBef>
            </a:pPr>
            <a:r>
              <a:rPr lang="en-US" sz="1961" dirty="0">
                <a:solidFill>
                  <a:srgbClr val="008000"/>
                </a:solidFill>
                <a:highlight>
                  <a:srgbClr val="FFFFFF"/>
                </a:highlight>
              </a:rPr>
              <a:t>// set value</a:t>
            </a:r>
            <a:endParaRPr lang="en-US" sz="1961" dirty="0">
              <a:solidFill>
                <a:srgbClr val="000000"/>
              </a:solidFill>
              <a:highlight>
                <a:srgbClr val="FFFFFF"/>
              </a:highlight>
            </a:endParaRP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text = </a:t>
            </a:r>
            <a:r>
              <a:rPr lang="en-US" sz="1961" dirty="0" err="1">
                <a:solidFill>
                  <a:srgbClr val="000000"/>
                </a:solidFill>
                <a:highlight>
                  <a:srgbClr val="FFFFFF"/>
                </a:highlight>
              </a:rPr>
              <a:t>xml.CreateTextNode</a:t>
            </a:r>
            <a:r>
              <a:rPr lang="en-US" sz="1961" dirty="0">
                <a:solidFill>
                  <a:srgbClr val="000000"/>
                </a:solidFill>
                <a:highlight>
                  <a:srgbClr val="FFFFFF"/>
                </a:highlight>
              </a:rPr>
              <a:t>(content);</a:t>
            </a: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elements = </a:t>
            </a:r>
            <a:r>
              <a:rPr lang="en-US" sz="1961" dirty="0" err="1">
                <a:solidFill>
                  <a:srgbClr val="000000"/>
                </a:solidFill>
                <a:highlight>
                  <a:srgbClr val="FFFFFF"/>
                </a:highlight>
              </a:rPr>
              <a:t>xml.GetElementsByTagName</a:t>
            </a:r>
            <a:r>
              <a:rPr lang="en-US" sz="1961" dirty="0">
                <a:solidFill>
                  <a:srgbClr val="000000"/>
                </a:solidFill>
                <a:highlight>
                  <a:srgbClr val="FFFFFF"/>
                </a:highlight>
              </a:rPr>
              <a:t>(</a:t>
            </a:r>
            <a:r>
              <a:rPr lang="en-US" sz="1961" dirty="0">
                <a:solidFill>
                  <a:srgbClr val="A31515"/>
                </a:solidFill>
                <a:highlight>
                  <a:srgbClr val="FFFFFF"/>
                </a:highlight>
              </a:rPr>
              <a:t>"text"</a:t>
            </a:r>
            <a:r>
              <a:rPr lang="en-US" sz="1961" dirty="0">
                <a:solidFill>
                  <a:srgbClr val="000000"/>
                </a:solidFill>
                <a:highlight>
                  <a:srgbClr val="FFFFFF"/>
                </a:highlight>
              </a:rPr>
              <a:t>);</a:t>
            </a:r>
          </a:p>
          <a:p>
            <a:pPr>
              <a:spcBef>
                <a:spcPts val="400"/>
              </a:spcBef>
            </a:pPr>
            <a:r>
              <a:rPr lang="en-US" sz="1961" dirty="0">
                <a:solidFill>
                  <a:srgbClr val="000000"/>
                </a:solidFill>
                <a:highlight>
                  <a:srgbClr val="FFFFFF"/>
                </a:highlight>
              </a:rPr>
              <a:t>elements[0].</a:t>
            </a:r>
            <a:r>
              <a:rPr lang="en-US" sz="1961" dirty="0" err="1">
                <a:solidFill>
                  <a:srgbClr val="000000"/>
                </a:solidFill>
                <a:highlight>
                  <a:srgbClr val="FFFFFF"/>
                </a:highlight>
              </a:rPr>
              <a:t>AppendChild</a:t>
            </a:r>
            <a:r>
              <a:rPr lang="en-US" sz="1961" dirty="0">
                <a:solidFill>
                  <a:srgbClr val="000000"/>
                </a:solidFill>
                <a:highlight>
                  <a:srgbClr val="FFFFFF"/>
                </a:highlight>
              </a:rPr>
              <a:t>(text);</a:t>
            </a:r>
          </a:p>
          <a:p>
            <a:pPr>
              <a:spcBef>
                <a:spcPts val="400"/>
              </a:spcBef>
            </a:pPr>
            <a:endParaRPr lang="en-US" sz="1961" dirty="0">
              <a:solidFill>
                <a:srgbClr val="000000"/>
              </a:solidFill>
              <a:highlight>
                <a:srgbClr val="FFFFFF"/>
              </a:highlight>
            </a:endParaRPr>
          </a:p>
          <a:p>
            <a:pPr>
              <a:spcBef>
                <a:spcPts val="400"/>
              </a:spcBef>
            </a:pPr>
            <a:r>
              <a:rPr lang="en-US" sz="1961" dirty="0">
                <a:solidFill>
                  <a:srgbClr val="008000"/>
                </a:solidFill>
                <a:highlight>
                  <a:srgbClr val="FFFFFF"/>
                </a:highlight>
              </a:rPr>
              <a:t>// show toast</a:t>
            </a:r>
            <a:endParaRPr lang="en-US" sz="1961" dirty="0">
              <a:solidFill>
                <a:srgbClr val="000000"/>
              </a:solidFill>
              <a:highlight>
                <a:srgbClr val="FFFFFF"/>
              </a:highlight>
            </a:endParaRP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toast = </a:t>
            </a:r>
            <a:r>
              <a:rPr lang="en-US" sz="1961" dirty="0">
                <a:solidFill>
                  <a:srgbClr val="0000FF"/>
                </a:solidFill>
                <a:highlight>
                  <a:srgbClr val="FFFFFF"/>
                </a:highlight>
              </a:rPr>
              <a:t>new</a:t>
            </a:r>
            <a:r>
              <a:rPr lang="en-US" sz="1961" dirty="0">
                <a:solidFill>
                  <a:srgbClr val="000000"/>
                </a:solidFill>
                <a:highlight>
                  <a:srgbClr val="FFFFFF"/>
                </a:highlight>
              </a:rPr>
              <a:t> </a:t>
            </a:r>
            <a:r>
              <a:rPr lang="en-US" sz="1961" dirty="0" err="1">
                <a:solidFill>
                  <a:srgbClr val="2B91AF"/>
                </a:solidFill>
                <a:highlight>
                  <a:srgbClr val="FFFFFF"/>
                </a:highlight>
              </a:rPr>
              <a:t>ToastNotification</a:t>
            </a:r>
            <a:r>
              <a:rPr lang="en-US" sz="1961" dirty="0">
                <a:solidFill>
                  <a:srgbClr val="000000"/>
                </a:solidFill>
                <a:highlight>
                  <a:srgbClr val="FFFFFF"/>
                </a:highlight>
              </a:rPr>
              <a:t>(xml);</a:t>
            </a: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a:t>
            </a:r>
            <a:r>
              <a:rPr lang="en-US" sz="1961" dirty="0" err="1">
                <a:solidFill>
                  <a:srgbClr val="000000"/>
                </a:solidFill>
                <a:highlight>
                  <a:srgbClr val="FFFFFF"/>
                </a:highlight>
              </a:rPr>
              <a:t>notifier</a:t>
            </a:r>
            <a:r>
              <a:rPr lang="en-US" sz="1961" dirty="0">
                <a:solidFill>
                  <a:srgbClr val="000000"/>
                </a:solidFill>
                <a:highlight>
                  <a:srgbClr val="FFFFFF"/>
                </a:highlight>
              </a:rPr>
              <a:t> = </a:t>
            </a:r>
            <a:r>
              <a:rPr lang="en-US" sz="1961" dirty="0" err="1">
                <a:solidFill>
                  <a:srgbClr val="2B91AF"/>
                </a:solidFill>
                <a:highlight>
                  <a:srgbClr val="FFFFFF"/>
                </a:highlight>
              </a:rPr>
              <a:t>ToastNotificationManager</a:t>
            </a:r>
            <a:r>
              <a:rPr lang="en-US" sz="1961" dirty="0" err="1">
                <a:solidFill>
                  <a:srgbClr val="000000"/>
                </a:solidFill>
                <a:highlight>
                  <a:srgbClr val="FFFFFF"/>
                </a:highlight>
              </a:rPr>
              <a:t>.CreateToastNotifier</a:t>
            </a:r>
            <a:r>
              <a:rPr lang="en-US" sz="1961" dirty="0">
                <a:solidFill>
                  <a:srgbClr val="000000"/>
                </a:solidFill>
                <a:highlight>
                  <a:srgbClr val="FFFFFF"/>
                </a:highlight>
              </a:rPr>
              <a:t>();</a:t>
            </a:r>
          </a:p>
          <a:p>
            <a:pPr>
              <a:spcBef>
                <a:spcPts val="400"/>
              </a:spcBef>
            </a:pPr>
            <a:r>
              <a:rPr lang="en-US" sz="1961" dirty="0" err="1">
                <a:solidFill>
                  <a:srgbClr val="000000"/>
                </a:solidFill>
                <a:highlight>
                  <a:srgbClr val="FFFFFF"/>
                </a:highlight>
              </a:rPr>
              <a:t>notifier.Show</a:t>
            </a:r>
            <a:r>
              <a:rPr lang="en-US" sz="1961" dirty="0">
                <a:solidFill>
                  <a:srgbClr val="000000"/>
                </a:solidFill>
                <a:highlight>
                  <a:srgbClr val="FFFFFF"/>
                </a:highlight>
              </a:rPr>
              <a:t>(toast);</a:t>
            </a:r>
          </a:p>
          <a:p>
            <a:pPr>
              <a:spcBef>
                <a:spcPts val="400"/>
              </a:spcBef>
            </a:pPr>
            <a:endParaRPr lang="en-US" sz="1961" dirty="0"/>
          </a:p>
        </p:txBody>
      </p:sp>
      <p:sp>
        <p:nvSpPr>
          <p:cNvPr id="7" name="Rectangle 6"/>
          <p:cNvSpPr/>
          <p:nvPr/>
        </p:nvSpPr>
        <p:spPr bwMode="auto">
          <a:xfrm>
            <a:off x="2360897" y="1785555"/>
            <a:ext cx="4482124"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2136790" y="3713703"/>
            <a:ext cx="5154443"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268354" y="5662468"/>
            <a:ext cx="3286891"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147761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Sending toast</a:t>
            </a:r>
            <a:endParaRPr lang="en-US" dirty="0"/>
          </a:p>
        </p:txBody>
      </p:sp>
      <p:sp>
        <p:nvSpPr>
          <p:cNvPr id="5" name="Text Placeholder 4"/>
          <p:cNvSpPr>
            <a:spLocks noGrp="1"/>
          </p:cNvSpPr>
          <p:nvPr>
            <p:ph type="body" sz="quarter" idx="10"/>
          </p:nvPr>
        </p:nvSpPr>
        <p:spPr/>
        <p:txBody>
          <a:bodyPr/>
          <a:lstStyle/>
          <a:p>
            <a:pPr>
              <a:spcBef>
                <a:spcPts val="400"/>
              </a:spcBef>
            </a:pPr>
            <a:endParaRPr lang="en-US" sz="1961" dirty="0">
              <a:solidFill>
                <a:srgbClr val="008000"/>
              </a:solidFill>
              <a:highlight>
                <a:srgbClr val="FFFFFF"/>
              </a:highlight>
            </a:endParaRPr>
          </a:p>
          <a:p>
            <a:pPr>
              <a:spcBef>
                <a:spcPts val="400"/>
              </a:spcBef>
            </a:pPr>
            <a:r>
              <a:rPr lang="en-US" sz="1961" dirty="0">
                <a:solidFill>
                  <a:srgbClr val="008000"/>
                </a:solidFill>
                <a:highlight>
                  <a:srgbClr val="FFFFFF"/>
                </a:highlight>
              </a:rPr>
              <a:t>// build toast</a:t>
            </a:r>
            <a:endParaRPr lang="en-US" sz="1961" dirty="0">
              <a:solidFill>
                <a:srgbClr val="000000"/>
              </a:solidFill>
              <a:highlight>
                <a:srgbClr val="FFFFFF"/>
              </a:highlight>
            </a:endParaRPr>
          </a:p>
          <a:p>
            <a:pPr>
              <a:spcBef>
                <a:spcPts val="400"/>
              </a:spcBef>
            </a:pPr>
            <a:r>
              <a:rPr lang="en-US" sz="1961" dirty="0"/>
              <a:t>toast = new </a:t>
            </a:r>
            <a:r>
              <a:rPr lang="en-US" sz="1961" dirty="0" err="1"/>
              <a:t>ToastNotification</a:t>
            </a:r>
            <a:r>
              <a:rPr lang="en-US" sz="1961" dirty="0"/>
              <a:t>(</a:t>
            </a:r>
            <a:r>
              <a:rPr lang="en-US" sz="1961" dirty="0" err="1"/>
              <a:t>toastXml</a:t>
            </a:r>
            <a:r>
              <a:rPr lang="en-US" sz="1961" dirty="0"/>
              <a:t>);</a:t>
            </a:r>
          </a:p>
          <a:p>
            <a:pPr>
              <a:spcBef>
                <a:spcPts val="400"/>
              </a:spcBef>
            </a:pPr>
            <a:r>
              <a:rPr lang="en-US" sz="1961" dirty="0" err="1"/>
              <a:t>toast.Tag</a:t>
            </a:r>
            <a:r>
              <a:rPr lang="en-US" sz="1961" dirty="0"/>
              <a:t> = tag;</a:t>
            </a:r>
          </a:p>
          <a:p>
            <a:pPr>
              <a:spcBef>
                <a:spcPts val="400"/>
              </a:spcBef>
            </a:pPr>
            <a:r>
              <a:rPr lang="en-US" sz="1961" dirty="0" err="1"/>
              <a:t>toast.Group</a:t>
            </a:r>
            <a:r>
              <a:rPr lang="en-US" sz="1961" dirty="0"/>
              <a:t> = group;</a:t>
            </a:r>
            <a:endParaRPr lang="en-US" sz="1961" dirty="0">
              <a:solidFill>
                <a:srgbClr val="000000"/>
              </a:solidFill>
              <a:highlight>
                <a:srgbClr val="FFFFFF"/>
              </a:highlight>
            </a:endParaRPr>
          </a:p>
          <a:p>
            <a:pPr>
              <a:spcBef>
                <a:spcPts val="400"/>
              </a:spcBef>
            </a:pPr>
            <a:endParaRPr lang="en-US" sz="1961" dirty="0">
              <a:solidFill>
                <a:srgbClr val="000000"/>
              </a:solidFill>
              <a:highlight>
                <a:srgbClr val="FFFFFF"/>
              </a:highlight>
            </a:endParaRPr>
          </a:p>
          <a:p>
            <a:pPr>
              <a:spcBef>
                <a:spcPts val="400"/>
              </a:spcBef>
            </a:pPr>
            <a:r>
              <a:rPr lang="en-US" sz="1961" dirty="0">
                <a:solidFill>
                  <a:srgbClr val="008000"/>
                </a:solidFill>
                <a:highlight>
                  <a:srgbClr val="FFFFFF"/>
                </a:highlight>
              </a:rPr>
              <a:t>// show toast</a:t>
            </a: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a:t>
            </a:r>
            <a:r>
              <a:rPr lang="en-US" sz="1961" dirty="0" err="1">
                <a:solidFill>
                  <a:srgbClr val="000000"/>
                </a:solidFill>
                <a:highlight>
                  <a:srgbClr val="FFFFFF"/>
                </a:highlight>
              </a:rPr>
              <a:t>notifier</a:t>
            </a:r>
            <a:r>
              <a:rPr lang="en-US" sz="1961" dirty="0">
                <a:solidFill>
                  <a:srgbClr val="000000"/>
                </a:solidFill>
                <a:highlight>
                  <a:srgbClr val="FFFFFF"/>
                </a:highlight>
              </a:rPr>
              <a:t> = </a:t>
            </a:r>
            <a:r>
              <a:rPr lang="en-US" sz="1961" dirty="0" err="1">
                <a:solidFill>
                  <a:srgbClr val="2B91AF"/>
                </a:solidFill>
                <a:highlight>
                  <a:srgbClr val="FFFFFF"/>
                </a:highlight>
              </a:rPr>
              <a:t>ToastNotificationManager</a:t>
            </a:r>
            <a:r>
              <a:rPr lang="en-US" sz="1961" dirty="0" err="1">
                <a:solidFill>
                  <a:srgbClr val="000000"/>
                </a:solidFill>
                <a:highlight>
                  <a:srgbClr val="FFFFFF"/>
                </a:highlight>
              </a:rPr>
              <a:t>.CreateToastNotifier</a:t>
            </a:r>
            <a:r>
              <a:rPr lang="en-US" sz="1961" dirty="0">
                <a:solidFill>
                  <a:srgbClr val="000000"/>
                </a:solidFill>
                <a:highlight>
                  <a:srgbClr val="FFFFFF"/>
                </a:highlight>
              </a:rPr>
              <a:t>();</a:t>
            </a:r>
          </a:p>
          <a:p>
            <a:pPr>
              <a:spcBef>
                <a:spcPts val="400"/>
              </a:spcBef>
            </a:pPr>
            <a:r>
              <a:rPr lang="en-US" sz="1961" dirty="0" err="1">
                <a:solidFill>
                  <a:srgbClr val="000000"/>
                </a:solidFill>
                <a:highlight>
                  <a:srgbClr val="FFFFFF"/>
                </a:highlight>
              </a:rPr>
              <a:t>notifier.Show</a:t>
            </a:r>
            <a:r>
              <a:rPr lang="en-US" sz="1961" dirty="0">
                <a:solidFill>
                  <a:srgbClr val="000000"/>
                </a:solidFill>
                <a:highlight>
                  <a:srgbClr val="FFFFFF"/>
                </a:highlight>
              </a:rPr>
              <a:t>(toast);</a:t>
            </a:r>
          </a:p>
        </p:txBody>
      </p:sp>
      <p:sp>
        <p:nvSpPr>
          <p:cNvPr id="6" name="Rectangle 5"/>
          <p:cNvSpPr/>
          <p:nvPr/>
        </p:nvSpPr>
        <p:spPr bwMode="auto">
          <a:xfrm>
            <a:off x="269240" y="1889239"/>
            <a:ext cx="5677355" cy="971127"/>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35440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Handling activation</a:t>
            </a:r>
            <a:endParaRPr lang="en-US" dirty="0"/>
          </a:p>
        </p:txBody>
      </p:sp>
      <p:sp>
        <p:nvSpPr>
          <p:cNvPr id="4" name="Text Placeholder 3"/>
          <p:cNvSpPr>
            <a:spLocks noGrp="1"/>
          </p:cNvSpPr>
          <p:nvPr>
            <p:ph type="body" sz="quarter" idx="10"/>
          </p:nvPr>
        </p:nvSpPr>
        <p:spPr>
          <a:xfrm>
            <a:off x="269240" y="1197323"/>
            <a:ext cx="11653522" cy="2664832"/>
          </a:xfrm>
        </p:spPr>
        <p:txBody>
          <a:bodyPr/>
          <a:lstStyle/>
          <a:p>
            <a:pPr>
              <a:spcBef>
                <a:spcPts val="400"/>
              </a:spcBef>
            </a:pPr>
            <a:endParaRPr lang="en-US" sz="1961" dirty="0"/>
          </a:p>
          <a:p>
            <a:pPr>
              <a:spcBef>
                <a:spcPts val="400"/>
              </a:spcBef>
            </a:pPr>
            <a:r>
              <a:rPr lang="en-US" sz="1961" dirty="0"/>
              <a:t>void </a:t>
            </a:r>
            <a:r>
              <a:rPr lang="en-US" sz="1961" dirty="0" err="1"/>
              <a:t>OnActivated</a:t>
            </a:r>
            <a:r>
              <a:rPr lang="en-US" sz="1961" dirty="0"/>
              <a:t>(</a:t>
            </a:r>
            <a:r>
              <a:rPr lang="en-US" sz="1961" dirty="0" err="1"/>
              <a:t>IActivatedEventArgs</a:t>
            </a:r>
            <a:r>
              <a:rPr lang="en-US" sz="1961" dirty="0"/>
              <a:t> </a:t>
            </a:r>
            <a:r>
              <a:rPr lang="en-US" sz="1961" dirty="0" err="1"/>
              <a:t>args</a:t>
            </a:r>
            <a:r>
              <a:rPr lang="en-US" sz="1961" dirty="0"/>
              <a:t>)</a:t>
            </a:r>
          </a:p>
          <a:p>
            <a:pPr>
              <a:spcBef>
                <a:spcPts val="400"/>
              </a:spcBef>
            </a:pPr>
            <a:r>
              <a:rPr lang="en-US" sz="1961" dirty="0"/>
              <a:t>void </a:t>
            </a:r>
            <a:r>
              <a:rPr lang="en-US" sz="1961" dirty="0" err="1"/>
              <a:t>OnLaunched</a:t>
            </a:r>
            <a:r>
              <a:rPr lang="en-US" sz="1961" dirty="0"/>
              <a:t>(</a:t>
            </a:r>
            <a:r>
              <a:rPr lang="en-US" sz="1961" dirty="0" err="1"/>
              <a:t>LaunchActivatedEventArgs</a:t>
            </a:r>
            <a:r>
              <a:rPr lang="en-US" sz="1961" dirty="0"/>
              <a:t> </a:t>
            </a:r>
            <a:r>
              <a:rPr lang="en-US" sz="1961" dirty="0" err="1"/>
              <a:t>args</a:t>
            </a:r>
            <a:r>
              <a:rPr lang="en-US" sz="1961" dirty="0"/>
              <a:t>)</a:t>
            </a:r>
          </a:p>
          <a:p>
            <a:pPr>
              <a:spcBef>
                <a:spcPts val="400"/>
              </a:spcBef>
            </a:pPr>
            <a:endParaRPr lang="en-US" sz="1961" dirty="0"/>
          </a:p>
          <a:p>
            <a:pPr>
              <a:spcBef>
                <a:spcPts val="400"/>
              </a:spcBef>
            </a:pPr>
            <a:endParaRPr lang="en-US" sz="1961" dirty="0">
              <a:solidFill>
                <a:srgbClr val="000000"/>
              </a:solidFill>
              <a:highlight>
                <a:srgbClr val="FFFFFF"/>
              </a:highlight>
            </a:endParaRPr>
          </a:p>
          <a:p>
            <a:pPr>
              <a:spcBef>
                <a:spcPts val="400"/>
              </a:spcBef>
            </a:pPr>
            <a:r>
              <a:rPr lang="en-US" sz="1961" dirty="0">
                <a:solidFill>
                  <a:srgbClr val="0000FF"/>
                </a:solidFill>
                <a:highlight>
                  <a:srgbClr val="FFFFFF"/>
                </a:highlight>
              </a:rPr>
              <a:t>if</a:t>
            </a:r>
            <a:r>
              <a:rPr lang="en-US" sz="1961" dirty="0">
                <a:solidFill>
                  <a:srgbClr val="000000"/>
                </a:solidFill>
                <a:highlight>
                  <a:srgbClr val="FFFFFF"/>
                </a:highlight>
              </a:rPr>
              <a:t> (</a:t>
            </a:r>
            <a:r>
              <a:rPr lang="en-US" sz="1961" dirty="0" err="1">
                <a:solidFill>
                  <a:srgbClr val="000000"/>
                </a:solidFill>
                <a:highlight>
                  <a:srgbClr val="FFFFFF"/>
                </a:highlight>
              </a:rPr>
              <a:t>args.Kind</a:t>
            </a:r>
            <a:r>
              <a:rPr lang="en-US" sz="1961" dirty="0">
                <a:solidFill>
                  <a:srgbClr val="000000"/>
                </a:solidFill>
                <a:highlight>
                  <a:srgbClr val="FFFFFF"/>
                </a:highlight>
              </a:rPr>
              <a:t> == </a:t>
            </a:r>
            <a:r>
              <a:rPr lang="en-US" sz="1961" dirty="0" err="1">
                <a:solidFill>
                  <a:srgbClr val="2B91AF"/>
                </a:solidFill>
                <a:highlight>
                  <a:srgbClr val="FFFFFF"/>
                </a:highlight>
              </a:rPr>
              <a:t>ActivationKind</a:t>
            </a:r>
            <a:r>
              <a:rPr lang="en-US" sz="1961" dirty="0" err="1">
                <a:solidFill>
                  <a:srgbClr val="000000"/>
                </a:solidFill>
                <a:highlight>
                  <a:srgbClr val="FFFFFF"/>
                </a:highlight>
              </a:rPr>
              <a:t>.Launch</a:t>
            </a:r>
            <a:endParaRPr lang="en-US" sz="1961" dirty="0">
              <a:solidFill>
                <a:srgbClr val="000000"/>
              </a:solidFill>
              <a:highlight>
                <a:srgbClr val="FFFFFF"/>
              </a:highlight>
            </a:endParaRPr>
          </a:p>
          <a:p>
            <a:pPr>
              <a:spcBef>
                <a:spcPts val="400"/>
              </a:spcBef>
            </a:pPr>
            <a:r>
              <a:rPr lang="en-US" sz="1961" dirty="0">
                <a:solidFill>
                  <a:srgbClr val="000000"/>
                </a:solidFill>
                <a:highlight>
                  <a:srgbClr val="FFFFFF"/>
                </a:highlight>
              </a:rPr>
              <a:t>&amp;&amp; </a:t>
            </a:r>
            <a:r>
              <a:rPr lang="en-US" sz="1961" dirty="0" err="1">
                <a:solidFill>
                  <a:schemeClr val="tx2"/>
                </a:solidFill>
              </a:rPr>
              <a:t>args.Arguments</a:t>
            </a:r>
            <a:r>
              <a:rPr lang="en-US" sz="1961" dirty="0">
                <a:solidFill>
                  <a:srgbClr val="000000"/>
                </a:solidFill>
                <a:highlight>
                  <a:srgbClr val="FFFFFF"/>
                </a:highlight>
              </a:rPr>
              <a:t> == </a:t>
            </a:r>
            <a:r>
              <a:rPr lang="en-US" sz="1961" dirty="0">
                <a:solidFill>
                  <a:srgbClr val="0000FF"/>
                </a:solidFill>
                <a:highlight>
                  <a:srgbClr val="FFFFFF"/>
                </a:highlight>
              </a:rPr>
              <a:t>null</a:t>
            </a:r>
            <a:r>
              <a:rPr lang="en-US" sz="1961" dirty="0">
                <a:solidFill>
                  <a:srgbClr val="000000"/>
                </a:solidFill>
                <a:highlight>
                  <a:srgbClr val="FFFFFF"/>
                </a:highlight>
              </a:rPr>
              <a:t> &amp;&amp; </a:t>
            </a:r>
            <a:r>
              <a:rPr lang="en-US" sz="1961" dirty="0" err="1">
                <a:solidFill>
                  <a:srgbClr val="000000"/>
                </a:solidFill>
                <a:highlight>
                  <a:srgbClr val="FFFFFF"/>
                </a:highlight>
              </a:rPr>
              <a:t>args.TileId</a:t>
            </a:r>
            <a:r>
              <a:rPr lang="en-US" sz="1961" dirty="0">
                <a:solidFill>
                  <a:srgbClr val="000000"/>
                </a:solidFill>
                <a:highlight>
                  <a:srgbClr val="FFFFFF"/>
                </a:highlight>
              </a:rPr>
              <a:t> != </a:t>
            </a:r>
            <a:r>
              <a:rPr lang="en-US" sz="1961" dirty="0">
                <a:solidFill>
                  <a:srgbClr val="A31515"/>
                </a:solidFill>
                <a:highlight>
                  <a:srgbClr val="FFFFFF"/>
                </a:highlight>
              </a:rPr>
              <a:t>"App"</a:t>
            </a:r>
            <a:r>
              <a:rPr lang="en-US" sz="1961" dirty="0">
                <a:solidFill>
                  <a:srgbClr val="000000"/>
                </a:solidFill>
                <a:highlight>
                  <a:srgbClr val="FFFFFF"/>
                </a:highlight>
              </a:rPr>
              <a:t>)</a:t>
            </a:r>
            <a:br>
              <a:rPr lang="en-US" sz="1961" dirty="0">
                <a:solidFill>
                  <a:srgbClr val="000000"/>
                </a:solidFill>
                <a:highlight>
                  <a:srgbClr val="FFFFFF"/>
                </a:highlight>
              </a:rPr>
            </a:br>
            <a:r>
              <a:rPr lang="en-US" sz="1961" dirty="0">
                <a:solidFill>
                  <a:srgbClr val="000000"/>
                </a:solidFill>
                <a:highlight>
                  <a:srgbClr val="FFFFFF"/>
                </a:highlight>
              </a:rPr>
              <a:t>{ </a:t>
            </a:r>
            <a:r>
              <a:rPr lang="en-US" sz="1961" dirty="0">
                <a:solidFill>
                  <a:srgbClr val="008000"/>
                </a:solidFill>
                <a:highlight>
                  <a:srgbClr val="FFFFFF"/>
                </a:highlight>
              </a:rPr>
              <a:t>/* handle primary tile (or toast) */</a:t>
            </a:r>
            <a:r>
              <a:rPr lang="en-US" sz="1961" dirty="0">
                <a:solidFill>
                  <a:srgbClr val="000000"/>
                </a:solidFill>
                <a:highlight>
                  <a:srgbClr val="FFFFFF"/>
                </a:highlight>
              </a:rPr>
              <a:t> }</a:t>
            </a:r>
          </a:p>
        </p:txBody>
      </p:sp>
    </p:spTree>
    <p:extLst>
      <p:ext uri="{BB962C8B-B14F-4D97-AF65-F5344CB8AC3E}">
        <p14:creationId xmlns:p14="http://schemas.microsoft.com/office/powerpoint/2010/main" val="302517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Interactive toast</a:t>
            </a:r>
            <a:endParaRPr lang="en-US" dirty="0"/>
          </a:p>
        </p:txBody>
      </p:sp>
    </p:spTree>
    <p:extLst>
      <p:ext uri="{BB962C8B-B14F-4D97-AF65-F5344CB8AC3E}">
        <p14:creationId xmlns:p14="http://schemas.microsoft.com/office/powerpoint/2010/main" val="1341407444"/>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Interactive toast</a:t>
            </a:r>
            <a:endParaRPr lang="en-US" dirty="0"/>
          </a:p>
        </p:txBody>
      </p:sp>
      <p:grpSp>
        <p:nvGrpSpPr>
          <p:cNvPr id="2" name="Group 1"/>
          <p:cNvGrpSpPr/>
          <p:nvPr/>
        </p:nvGrpSpPr>
        <p:grpSpPr>
          <a:xfrm>
            <a:off x="1276991" y="1232627"/>
            <a:ext cx="9749345" cy="5192254"/>
            <a:chOff x="4313237" y="2761152"/>
            <a:chExt cx="6819159" cy="3631710"/>
          </a:xfrm>
        </p:grpSpPr>
        <p:pic>
          <p:nvPicPr>
            <p:cNvPr id="5" name="Picture 4" descr="http://osguni/AssetsThreshold/00/00/00/00/00/0A/2C_Desktop_Desktop_5Color.png"/>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bwMode="auto">
            <a:xfrm>
              <a:off x="6761959" y="3116479"/>
              <a:ext cx="2078355" cy="1558925"/>
            </a:xfrm>
            <a:prstGeom prst="rect">
              <a:avLst/>
            </a:prstGeom>
            <a:noFill/>
            <a:ln>
              <a:solidFill>
                <a:schemeClr val="tx1"/>
              </a:solidFill>
            </a:ln>
          </p:spPr>
        </p:pic>
        <p:pic>
          <p:nvPicPr>
            <p:cNvPr id="6" name="Picture 5"/>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761959" y="5242306"/>
              <a:ext cx="2124053" cy="1144475"/>
            </a:xfrm>
            <a:prstGeom prst="rect">
              <a:avLst/>
            </a:prstGeom>
            <a:ln>
              <a:solidFill>
                <a:schemeClr val="tx1"/>
              </a:solidFill>
            </a:ln>
          </p:spPr>
        </p:pic>
        <p:pic>
          <p:nvPicPr>
            <p:cNvPr id="7" name="Picture 6" descr="http://osguni/AssetsThreshold/00/00/00/00/00/0B/1C_Desktop_Desktop_2.png"/>
            <p:cNvPicPr>
              <a:picLocks noChangeAspect="1"/>
            </p:cNvPicPr>
            <p:nvPr/>
          </p:nvPicPr>
          <p:blipFill>
            <a:blip r:embed="rId4" cstate="print">
              <a:extLst>
                <a:ext uri="{28A0092B-C50C-407E-A947-70E740481C1C}">
                  <a14:useLocalDpi xmlns:a14="http://schemas.microsoft.com/office/drawing/2010/main"/>
                </a:ext>
              </a:extLst>
            </a:blip>
            <a:srcRect/>
            <a:stretch>
              <a:fillRect/>
            </a:stretch>
          </p:blipFill>
          <p:spPr bwMode="auto">
            <a:xfrm>
              <a:off x="9075631" y="3116479"/>
              <a:ext cx="2056765" cy="1543685"/>
            </a:xfrm>
            <a:prstGeom prst="rect">
              <a:avLst/>
            </a:prstGeom>
            <a:noFill/>
            <a:ln>
              <a:solidFill>
                <a:schemeClr val="tx1"/>
              </a:solidFill>
            </a:ln>
          </p:spPr>
        </p:pic>
        <p:pic>
          <p:nvPicPr>
            <p:cNvPr id="8" name="Picture 7" descr="http://osguni/AssetsThreshold/00/00/00/00/00/04/KY_Mobile_5inch_Mobile5_2.png"/>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bwMode="auto">
            <a:xfrm>
              <a:off x="9075631" y="5242306"/>
              <a:ext cx="2056765" cy="1144476"/>
            </a:xfrm>
            <a:prstGeom prst="rect">
              <a:avLst/>
            </a:prstGeom>
            <a:noFill/>
            <a:ln>
              <a:solidFill>
                <a:schemeClr val="tx1"/>
              </a:solidFill>
            </a:ln>
          </p:spPr>
        </p:pic>
        <p:pic>
          <p:nvPicPr>
            <p:cNvPr id="9" name="Picture 8" descr="http://osguni/AssetsThreshold/00/00/00/00/00/0B/1B_Desktop_Desktop_1Color.png"/>
            <p:cNvPicPr/>
            <p:nvPr/>
          </p:nvPicPr>
          <p:blipFill>
            <a:blip r:embed="rId6" cstate="screen">
              <a:extLst>
                <a:ext uri="{28A0092B-C50C-407E-A947-70E740481C1C}">
                  <a14:useLocalDpi xmlns:a14="http://schemas.microsoft.com/office/drawing/2010/main"/>
                </a:ext>
              </a:extLst>
            </a:blip>
            <a:srcRect/>
            <a:stretch>
              <a:fillRect/>
            </a:stretch>
          </p:blipFill>
          <p:spPr bwMode="auto">
            <a:xfrm>
              <a:off x="4469877" y="3108706"/>
              <a:ext cx="2056765" cy="1548446"/>
            </a:xfrm>
            <a:prstGeom prst="rect">
              <a:avLst/>
            </a:prstGeom>
            <a:noFill/>
            <a:ln>
              <a:solidFill>
                <a:schemeClr val="tx1"/>
              </a:solidFill>
            </a:ln>
          </p:spPr>
        </p:pic>
        <p:pic>
          <p:nvPicPr>
            <p:cNvPr id="10" name="Picture 9" descr="http://osguni/AssetsThreshold/00/00/00/00/00/04/KW_Mobile_5inch_Mobile5_1.png"/>
            <p:cNvPicPr>
              <a:picLocks noChangeAspect="1"/>
            </p:cNvPicPr>
            <p:nvPr/>
          </p:nvPicPr>
          <p:blipFill>
            <a:blip r:embed="rId7" cstate="screen">
              <a:extLst>
                <a:ext uri="{28A0092B-C50C-407E-A947-70E740481C1C}">
                  <a14:useLocalDpi xmlns:a14="http://schemas.microsoft.com/office/drawing/2010/main"/>
                </a:ext>
              </a:extLst>
            </a:blip>
            <a:srcRect/>
            <a:stretch>
              <a:fillRect/>
            </a:stretch>
          </p:blipFill>
          <p:spPr bwMode="auto">
            <a:xfrm>
              <a:off x="4470910" y="5242306"/>
              <a:ext cx="2067778" cy="1150556"/>
            </a:xfrm>
            <a:prstGeom prst="rect">
              <a:avLst/>
            </a:prstGeom>
            <a:noFill/>
            <a:ln>
              <a:solidFill>
                <a:schemeClr val="tx1"/>
              </a:solidFill>
            </a:ln>
          </p:spPr>
        </p:pic>
        <p:sp>
          <p:nvSpPr>
            <p:cNvPr id="11" name="TextBox 4"/>
            <p:cNvSpPr txBox="1"/>
            <p:nvPr/>
          </p:nvSpPr>
          <p:spPr>
            <a:xfrm>
              <a:off x="4313237" y="2761152"/>
              <a:ext cx="615404" cy="316515"/>
            </a:xfrm>
            <a:prstGeom prst="rect">
              <a:avLst/>
            </a:prstGeom>
            <a:noFill/>
          </p:spPr>
          <p:txBody>
            <a:bodyPr wrap="none" lIns="179285" tIns="143428" rIns="179285" bIns="143428" rtlCol="0">
              <a:spAutoFit/>
            </a:bodyPr>
            <a:lstStyle/>
            <a:p>
              <a:pPr>
                <a:lnSpc>
                  <a:spcPct val="90000"/>
                </a:lnSpc>
                <a:spcAft>
                  <a:spcPts val="588"/>
                </a:spcAft>
              </a:pPr>
              <a:r>
                <a:rPr lang="en-US" sz="1176" dirty="0">
                  <a:gradFill>
                    <a:gsLst>
                      <a:gs pos="2917">
                        <a:schemeClr val="tx1"/>
                      </a:gs>
                      <a:gs pos="30000">
                        <a:schemeClr val="tx1"/>
                      </a:gs>
                    </a:gsLst>
                    <a:lin ang="5400000" scaled="0"/>
                  </a:gradFill>
                </a:rPr>
                <a:t>Desktop</a:t>
              </a:r>
            </a:p>
          </p:txBody>
        </p:sp>
        <p:sp>
          <p:nvSpPr>
            <p:cNvPr id="12" name="TextBox 5"/>
            <p:cNvSpPr txBox="1"/>
            <p:nvPr/>
          </p:nvSpPr>
          <p:spPr>
            <a:xfrm>
              <a:off x="4313237" y="4852476"/>
              <a:ext cx="554858" cy="316515"/>
            </a:xfrm>
            <a:prstGeom prst="rect">
              <a:avLst/>
            </a:prstGeom>
            <a:noFill/>
          </p:spPr>
          <p:txBody>
            <a:bodyPr wrap="none" lIns="179285" tIns="143428" rIns="179285" bIns="143428" rtlCol="0">
              <a:spAutoFit/>
            </a:bodyPr>
            <a:lstStyle/>
            <a:p>
              <a:pPr>
                <a:lnSpc>
                  <a:spcPct val="90000"/>
                </a:lnSpc>
                <a:spcAft>
                  <a:spcPts val="588"/>
                </a:spcAft>
              </a:pPr>
              <a:r>
                <a:rPr lang="en-US" sz="1176" dirty="0">
                  <a:gradFill>
                    <a:gsLst>
                      <a:gs pos="2917">
                        <a:schemeClr val="tx1"/>
                      </a:gs>
                      <a:gs pos="30000">
                        <a:schemeClr val="tx1"/>
                      </a:gs>
                    </a:gsLst>
                    <a:lin ang="5400000" scaled="0"/>
                  </a:gradFill>
                </a:rPr>
                <a:t>Mobile</a:t>
              </a:r>
            </a:p>
          </p:txBody>
        </p:sp>
      </p:grpSp>
    </p:spTree>
    <p:extLst>
      <p:ext uri="{BB962C8B-B14F-4D97-AF65-F5344CB8AC3E}">
        <p14:creationId xmlns:p14="http://schemas.microsoft.com/office/powerpoint/2010/main" val="124049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Tile basics</a:t>
            </a:r>
            <a:endParaRPr lang="en-US" dirty="0"/>
          </a:p>
        </p:txBody>
      </p:sp>
    </p:spTree>
    <p:extLst>
      <p:ext uri="{BB962C8B-B14F-4D97-AF65-F5344CB8AC3E}">
        <p14:creationId xmlns:p14="http://schemas.microsoft.com/office/powerpoint/2010/main" val="2953267796"/>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Toast notifications</a:t>
            </a:r>
            <a:endParaRPr lang="en-US" dirty="0"/>
          </a:p>
        </p:txBody>
      </p:sp>
      <p:sp>
        <p:nvSpPr>
          <p:cNvPr id="4" name="Text Placeholder 3"/>
          <p:cNvSpPr>
            <a:spLocks noGrp="1"/>
          </p:cNvSpPr>
          <p:nvPr>
            <p:ph type="body" sz="quarter" idx="10"/>
          </p:nvPr>
        </p:nvSpPr>
        <p:spPr>
          <a:xfrm>
            <a:off x="269240" y="1197323"/>
            <a:ext cx="11653522" cy="6053260"/>
          </a:xfrm>
        </p:spPr>
        <p:txBody>
          <a:bodyPr/>
          <a:lstStyle/>
          <a:p>
            <a:pPr>
              <a:spcBef>
                <a:spcPts val="400"/>
              </a:spcBef>
              <a:spcAft>
                <a:spcPts val="588"/>
              </a:spcAft>
            </a:pPr>
            <a:r>
              <a:rPr lang="en-US" sz="1961" dirty="0">
                <a:solidFill>
                  <a:schemeClr val="tx1"/>
                </a:solidFill>
              </a:rPr>
              <a:t>&lt;toast&gt;</a:t>
            </a:r>
          </a:p>
          <a:p>
            <a:pPr>
              <a:spcBef>
                <a:spcPts val="400"/>
              </a:spcBef>
              <a:spcAft>
                <a:spcPts val="588"/>
              </a:spcAft>
            </a:pPr>
            <a:r>
              <a:rPr lang="en-US" sz="1961" dirty="0">
                <a:solidFill>
                  <a:schemeClr val="tx1"/>
                </a:solidFill>
              </a:rPr>
              <a:t>  &lt;visual&gt;</a:t>
            </a:r>
          </a:p>
          <a:p>
            <a:pPr>
              <a:spcBef>
                <a:spcPts val="400"/>
              </a:spcBef>
              <a:spcAft>
                <a:spcPts val="588"/>
              </a:spcAft>
            </a:pPr>
            <a:r>
              <a:rPr lang="en-US" sz="1961" dirty="0" smtClean="0">
                <a:solidFill>
                  <a:schemeClr val="tx1"/>
                </a:solidFill>
              </a:rPr>
              <a:t>  &lt;</a:t>
            </a:r>
            <a:r>
              <a:rPr lang="en-US" sz="1961" dirty="0">
                <a:solidFill>
                  <a:schemeClr val="tx1"/>
                </a:solidFill>
              </a:rPr>
              <a:t>binding template="</a:t>
            </a:r>
            <a:r>
              <a:rPr lang="en-US" sz="1961" dirty="0" err="1">
                <a:solidFill>
                  <a:schemeClr val="tx1"/>
                </a:solidFill>
              </a:rPr>
              <a:t>ToastGeneric</a:t>
            </a:r>
            <a:r>
              <a:rPr lang="en-US" sz="1961" dirty="0">
                <a:solidFill>
                  <a:schemeClr val="tx1"/>
                </a:solidFill>
              </a:rPr>
              <a:t>"&gt;</a:t>
            </a:r>
          </a:p>
          <a:p>
            <a:pPr>
              <a:spcBef>
                <a:spcPts val="400"/>
              </a:spcBef>
              <a:spcAft>
                <a:spcPts val="588"/>
              </a:spcAft>
            </a:pPr>
            <a:r>
              <a:rPr lang="en-US" sz="1961" dirty="0">
                <a:solidFill>
                  <a:schemeClr val="tx1"/>
                </a:solidFill>
              </a:rPr>
              <a:t>  &lt;image placement="</a:t>
            </a:r>
            <a:r>
              <a:rPr lang="en-US" sz="1961" dirty="0" err="1">
                <a:solidFill>
                  <a:schemeClr val="tx1"/>
                </a:solidFill>
              </a:rPr>
              <a:t>appLogoOverride</a:t>
            </a:r>
            <a:r>
              <a:rPr lang="en-US" sz="1961" dirty="0">
                <a:solidFill>
                  <a:schemeClr val="tx1"/>
                </a:solidFill>
              </a:rPr>
              <a:t>" </a:t>
            </a:r>
          </a:p>
          <a:p>
            <a:pPr>
              <a:spcBef>
                <a:spcPts val="400"/>
              </a:spcBef>
              <a:spcAft>
                <a:spcPts val="588"/>
              </a:spcAft>
            </a:pPr>
            <a:r>
              <a:rPr lang="en-US" sz="1961" dirty="0">
                <a:solidFill>
                  <a:schemeClr val="tx1"/>
                </a:solidFill>
              </a:rPr>
              <a:t>		</a:t>
            </a:r>
            <a:r>
              <a:rPr lang="en-US" sz="1961" dirty="0" err="1">
                <a:solidFill>
                  <a:schemeClr val="tx1"/>
                </a:solidFill>
              </a:rPr>
              <a:t>src</a:t>
            </a:r>
            <a:r>
              <a:rPr lang="en-US" sz="1961" dirty="0">
                <a:solidFill>
                  <a:schemeClr val="tx1"/>
                </a:solidFill>
              </a:rPr>
              <a:t>="Torrance Shum.png" /&gt;</a:t>
            </a:r>
          </a:p>
          <a:p>
            <a:pPr>
              <a:spcBef>
                <a:spcPts val="400"/>
              </a:spcBef>
              <a:spcAft>
                <a:spcPts val="588"/>
              </a:spcAft>
            </a:pPr>
            <a:r>
              <a:rPr lang="en-US" sz="1961" dirty="0">
                <a:solidFill>
                  <a:schemeClr val="tx1"/>
                </a:solidFill>
              </a:rPr>
              <a:t>  &lt;text&gt;Torrance Shum&lt;/text&gt;</a:t>
            </a:r>
          </a:p>
          <a:p>
            <a:pPr>
              <a:spcBef>
                <a:spcPts val="400"/>
              </a:spcBef>
              <a:spcAft>
                <a:spcPts val="588"/>
              </a:spcAft>
            </a:pPr>
            <a:r>
              <a:rPr lang="en-US" sz="1961" dirty="0">
                <a:solidFill>
                  <a:schemeClr val="tx1"/>
                </a:solidFill>
              </a:rPr>
              <a:t>  &lt;text&gt;Media content attached.&lt;/text&gt;</a:t>
            </a:r>
          </a:p>
          <a:p>
            <a:pPr>
              <a:spcBef>
                <a:spcPts val="400"/>
              </a:spcBef>
              <a:spcAft>
                <a:spcPts val="588"/>
              </a:spcAft>
            </a:pPr>
            <a:r>
              <a:rPr lang="en-US" sz="1961" dirty="0">
                <a:solidFill>
                  <a:schemeClr val="tx1"/>
                </a:solidFill>
              </a:rPr>
              <a:t>  &lt;image placement="inline"</a:t>
            </a:r>
          </a:p>
          <a:p>
            <a:pPr>
              <a:spcBef>
                <a:spcPts val="400"/>
              </a:spcBef>
              <a:spcAft>
                <a:spcPts val="588"/>
              </a:spcAft>
            </a:pPr>
            <a:r>
              <a:rPr lang="en-US" sz="1961" dirty="0">
                <a:solidFill>
                  <a:schemeClr val="tx1"/>
                </a:solidFill>
              </a:rPr>
              <a:t>		</a:t>
            </a:r>
            <a:r>
              <a:rPr lang="en-US" sz="1961" dirty="0" err="1">
                <a:solidFill>
                  <a:schemeClr val="tx1"/>
                </a:solidFill>
              </a:rPr>
              <a:t>src</a:t>
            </a:r>
            <a:r>
              <a:rPr lang="en-US" sz="1961" dirty="0">
                <a:solidFill>
                  <a:schemeClr val="tx1"/>
                </a:solidFill>
              </a:rPr>
              <a:t>="attachment.png" /&gt;</a:t>
            </a:r>
          </a:p>
          <a:p>
            <a:pPr>
              <a:spcBef>
                <a:spcPts val="400"/>
              </a:spcBef>
              <a:spcAft>
                <a:spcPts val="588"/>
              </a:spcAft>
            </a:pPr>
            <a:r>
              <a:rPr lang="en-US" sz="1961" dirty="0">
                <a:solidFill>
                  <a:schemeClr val="tx1"/>
                </a:solidFill>
              </a:rPr>
              <a:t>  &lt;text&gt;Hey check out this photo. </a:t>
            </a:r>
          </a:p>
          <a:p>
            <a:pPr>
              <a:spcBef>
                <a:spcPts val="400"/>
              </a:spcBef>
              <a:spcAft>
                <a:spcPts val="588"/>
              </a:spcAft>
            </a:pPr>
            <a:r>
              <a:rPr lang="en-US" sz="1961" dirty="0">
                <a:solidFill>
                  <a:schemeClr val="tx1"/>
                </a:solidFill>
              </a:rPr>
              <a:t>		Isn’t it awesome?&lt;/text&gt;</a:t>
            </a:r>
          </a:p>
          <a:p>
            <a:pPr>
              <a:spcBef>
                <a:spcPts val="400"/>
              </a:spcBef>
              <a:spcAft>
                <a:spcPts val="588"/>
              </a:spcAft>
            </a:pPr>
            <a:r>
              <a:rPr lang="en-US" sz="1961" dirty="0">
                <a:solidFill>
                  <a:schemeClr val="tx1"/>
                </a:solidFill>
              </a:rPr>
              <a:t>&lt;/binding&gt;</a:t>
            </a:r>
          </a:p>
          <a:p>
            <a:pPr>
              <a:spcBef>
                <a:spcPts val="400"/>
              </a:spcBef>
              <a:spcAft>
                <a:spcPts val="588"/>
              </a:spcAft>
            </a:pPr>
            <a:r>
              <a:rPr lang="en-US" sz="1961" dirty="0">
                <a:solidFill>
                  <a:schemeClr val="tx1"/>
                </a:solidFill>
              </a:rPr>
              <a:t>  &lt;/visual&gt;</a:t>
            </a:r>
          </a:p>
          <a:p>
            <a:pPr>
              <a:spcBef>
                <a:spcPts val="400"/>
              </a:spcBef>
              <a:spcAft>
                <a:spcPts val="588"/>
              </a:spcAft>
            </a:pPr>
            <a:r>
              <a:rPr lang="en-US" sz="1961" dirty="0">
                <a:solidFill>
                  <a:schemeClr val="tx1"/>
                </a:solidFill>
              </a:rPr>
              <a:t>&lt;/toast&gt;</a:t>
            </a:r>
          </a:p>
          <a:p>
            <a:pPr>
              <a:spcBef>
                <a:spcPts val="400"/>
              </a:spcBef>
            </a:pPr>
            <a:endParaRPr lang="en-US" sz="1961" dirty="0">
              <a:solidFill>
                <a:schemeClr val="tx1"/>
              </a:solidFill>
            </a:endParaRPr>
          </a:p>
        </p:txBody>
      </p:sp>
      <p:pic>
        <p:nvPicPr>
          <p:cNvPr id="5" name="Image Toast Expanded"/>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523459" y="3366698"/>
            <a:ext cx="5179520" cy="2653872"/>
          </a:xfrm>
          <a:prstGeom prst="rect">
            <a:avLst/>
          </a:prstGeom>
          <a:ln>
            <a:solidFill>
              <a:schemeClr val="tx1"/>
            </a:solidFill>
          </a:ln>
        </p:spPr>
      </p:pic>
      <p:pic>
        <p:nvPicPr>
          <p:cNvPr id="6" name="Image Toast Collapsed"/>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23459" y="1591056"/>
            <a:ext cx="5179520" cy="1348307"/>
          </a:xfrm>
          <a:prstGeom prst="rect">
            <a:avLst/>
          </a:prstGeom>
          <a:ln>
            <a:solidFill>
              <a:schemeClr val="tx1"/>
            </a:solidFill>
          </a:ln>
        </p:spPr>
      </p:pic>
      <p:sp>
        <p:nvSpPr>
          <p:cNvPr id="9" name="Rectangle 8"/>
          <p:cNvSpPr/>
          <p:nvPr/>
        </p:nvSpPr>
        <p:spPr bwMode="auto">
          <a:xfrm>
            <a:off x="1738792" y="1934959"/>
            <a:ext cx="3660401"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93368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Toast input</a:t>
            </a:r>
            <a:endParaRPr lang="en-US" dirty="0"/>
          </a:p>
        </p:txBody>
      </p:sp>
      <p:sp>
        <p:nvSpPr>
          <p:cNvPr id="4" name="Text Placeholder 3"/>
          <p:cNvSpPr>
            <a:spLocks noGrp="1"/>
          </p:cNvSpPr>
          <p:nvPr>
            <p:ph type="body" sz="quarter" idx="10"/>
          </p:nvPr>
        </p:nvSpPr>
        <p:spPr>
          <a:xfrm>
            <a:off x="269240" y="1197323"/>
            <a:ext cx="11653522" cy="4853893"/>
          </a:xfrm>
        </p:spPr>
        <p:txBody>
          <a:bodyPr/>
          <a:lstStyle/>
          <a:p>
            <a:pPr>
              <a:spcBef>
                <a:spcPts val="400"/>
              </a:spcBef>
              <a:spcAft>
                <a:spcPts val="588"/>
              </a:spcAft>
            </a:pPr>
            <a:r>
              <a:rPr lang="en-US" sz="1961" dirty="0">
                <a:solidFill>
                  <a:schemeClr val="tx1"/>
                </a:solidFill>
              </a:rPr>
              <a:t>&lt;toast&gt;</a:t>
            </a:r>
          </a:p>
          <a:p>
            <a:pPr>
              <a:spcBef>
                <a:spcPts val="400"/>
              </a:spcBef>
              <a:spcAft>
                <a:spcPts val="588"/>
              </a:spcAft>
            </a:pPr>
            <a:r>
              <a:rPr lang="en-US" sz="1961" dirty="0">
                <a:solidFill>
                  <a:schemeClr val="tx1"/>
                </a:solidFill>
              </a:rPr>
              <a:t>   ...</a:t>
            </a:r>
          </a:p>
          <a:p>
            <a:pPr>
              <a:spcBef>
                <a:spcPts val="400"/>
              </a:spcBef>
              <a:spcAft>
                <a:spcPts val="588"/>
              </a:spcAft>
            </a:pPr>
            <a:r>
              <a:rPr lang="en-US" sz="1961" dirty="0">
                <a:solidFill>
                  <a:schemeClr val="tx1"/>
                </a:solidFill>
              </a:rPr>
              <a:t>  &lt;actions&gt;</a:t>
            </a:r>
          </a:p>
          <a:p>
            <a:pPr>
              <a:spcBef>
                <a:spcPts val="400"/>
              </a:spcBef>
              <a:spcAft>
                <a:spcPts val="588"/>
              </a:spcAft>
            </a:pPr>
            <a:r>
              <a:rPr lang="en-US" sz="1961" dirty="0">
                <a:solidFill>
                  <a:schemeClr val="tx1"/>
                </a:solidFill>
              </a:rPr>
              <a:t>&lt;input title="Snooze for" id="</a:t>
            </a:r>
            <a:r>
              <a:rPr lang="en-US" sz="1961" dirty="0" err="1">
                <a:solidFill>
                  <a:schemeClr val="tx1"/>
                </a:solidFill>
              </a:rPr>
              <a:t>snoozeTime</a:t>
            </a:r>
            <a:r>
              <a:rPr lang="en-US" sz="1961" dirty="0">
                <a:solidFill>
                  <a:schemeClr val="tx1"/>
                </a:solidFill>
              </a:rPr>
              <a:t>" </a:t>
            </a:r>
          </a:p>
          <a:p>
            <a:pPr>
              <a:spcBef>
                <a:spcPts val="400"/>
              </a:spcBef>
              <a:spcAft>
                <a:spcPts val="588"/>
              </a:spcAft>
            </a:pPr>
            <a:r>
              <a:rPr lang="en-US" sz="1961" dirty="0">
                <a:solidFill>
                  <a:schemeClr val="tx1"/>
                </a:solidFill>
              </a:rPr>
              <a:t>  	 type="selections" </a:t>
            </a:r>
            <a:r>
              <a:rPr lang="en-US" sz="1961" dirty="0" err="1">
                <a:solidFill>
                  <a:schemeClr val="tx1"/>
                </a:solidFill>
              </a:rPr>
              <a:t>defaultSelection</a:t>
            </a:r>
            <a:r>
              <a:rPr lang="en-US" sz="1961" dirty="0">
                <a:solidFill>
                  <a:schemeClr val="tx1"/>
                </a:solidFill>
              </a:rPr>
              <a:t>="5"&gt;</a:t>
            </a:r>
          </a:p>
          <a:p>
            <a:pPr>
              <a:spcBef>
                <a:spcPts val="400"/>
              </a:spcBef>
              <a:spcAft>
                <a:spcPts val="588"/>
              </a:spcAft>
            </a:pPr>
            <a:r>
              <a:rPr lang="en-US" sz="1961" dirty="0">
                <a:solidFill>
                  <a:schemeClr val="tx1"/>
                </a:solidFill>
              </a:rPr>
              <a:t>  &lt;selection id="5" content="5 minutes" /&gt;</a:t>
            </a:r>
          </a:p>
          <a:p>
            <a:pPr>
              <a:spcBef>
                <a:spcPts val="400"/>
              </a:spcBef>
              <a:spcAft>
                <a:spcPts val="588"/>
              </a:spcAft>
            </a:pPr>
            <a:r>
              <a:rPr lang="en-US" sz="1961" dirty="0">
                <a:solidFill>
                  <a:schemeClr val="tx1"/>
                </a:solidFill>
              </a:rPr>
              <a:t>  &lt;selection id="10" content="10 minutes" /&gt;</a:t>
            </a:r>
          </a:p>
          <a:p>
            <a:pPr>
              <a:spcBef>
                <a:spcPts val="400"/>
              </a:spcBef>
              <a:spcAft>
                <a:spcPts val="588"/>
              </a:spcAft>
            </a:pPr>
            <a:r>
              <a:rPr lang="en-US" sz="1961" dirty="0">
                <a:solidFill>
                  <a:schemeClr val="tx1"/>
                </a:solidFill>
              </a:rPr>
              <a:t>  &lt;selection id="20" content="20 minutes" /&gt;</a:t>
            </a:r>
          </a:p>
          <a:p>
            <a:pPr>
              <a:spcBef>
                <a:spcPts val="400"/>
              </a:spcBef>
              <a:spcAft>
                <a:spcPts val="588"/>
              </a:spcAft>
            </a:pPr>
            <a:r>
              <a:rPr lang="en-US" sz="1961" dirty="0">
                <a:solidFill>
                  <a:schemeClr val="tx1"/>
                </a:solidFill>
              </a:rPr>
              <a:t>&lt;/input&gt;</a:t>
            </a:r>
          </a:p>
          <a:p>
            <a:pPr>
              <a:spcBef>
                <a:spcPts val="400"/>
              </a:spcBef>
              <a:spcAft>
                <a:spcPts val="588"/>
              </a:spcAft>
            </a:pPr>
            <a:r>
              <a:rPr lang="en-US" sz="1961" dirty="0">
                <a:solidFill>
                  <a:schemeClr val="tx1"/>
                </a:solidFill>
              </a:rPr>
              <a:t>   ...</a:t>
            </a:r>
          </a:p>
          <a:p>
            <a:pPr>
              <a:spcBef>
                <a:spcPts val="400"/>
              </a:spcBef>
              <a:spcAft>
                <a:spcPts val="588"/>
              </a:spcAft>
            </a:pPr>
            <a:r>
              <a:rPr lang="en-US" sz="1961" dirty="0">
                <a:solidFill>
                  <a:schemeClr val="tx1"/>
                </a:solidFill>
              </a:rPr>
              <a:t>  &lt;/actions&gt;</a:t>
            </a:r>
          </a:p>
          <a:p>
            <a:pPr>
              <a:spcBef>
                <a:spcPts val="400"/>
              </a:spcBef>
              <a:spcAft>
                <a:spcPts val="588"/>
              </a:spcAft>
            </a:pPr>
            <a:r>
              <a:rPr lang="en-US" sz="1961" dirty="0">
                <a:solidFill>
                  <a:schemeClr val="tx1"/>
                </a:solidFill>
              </a:rPr>
              <a:t>&lt;/toast&gt;</a:t>
            </a:r>
          </a:p>
        </p:txBody>
      </p:sp>
      <p:pic>
        <p:nvPicPr>
          <p:cNvPr id="7" name="Cortana Reminde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739446" y="1173436"/>
            <a:ext cx="4041724" cy="5286760"/>
          </a:xfrm>
          <a:prstGeom prst="rect">
            <a:avLst/>
          </a:prstGeom>
          <a:ln>
            <a:solidFill>
              <a:schemeClr val="tx1"/>
            </a:solidFill>
          </a:ln>
        </p:spPr>
      </p:pic>
      <p:sp>
        <p:nvSpPr>
          <p:cNvPr id="6" name="Rectangle 5"/>
          <p:cNvSpPr/>
          <p:nvPr/>
        </p:nvSpPr>
        <p:spPr bwMode="auto">
          <a:xfrm>
            <a:off x="194537" y="2383171"/>
            <a:ext cx="1269935"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1389770" y="2756682"/>
            <a:ext cx="2465168"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bwMode="auto">
          <a:xfrm>
            <a:off x="568047" y="3951915"/>
            <a:ext cx="5976165"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4839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Toast action</a:t>
            </a:r>
            <a:endParaRPr lang="en-US" dirty="0"/>
          </a:p>
        </p:txBody>
      </p:sp>
      <p:sp>
        <p:nvSpPr>
          <p:cNvPr id="4" name="Text Placeholder 3"/>
          <p:cNvSpPr>
            <a:spLocks noGrp="1"/>
          </p:cNvSpPr>
          <p:nvPr>
            <p:ph type="body" sz="quarter" idx="10"/>
          </p:nvPr>
        </p:nvSpPr>
        <p:spPr>
          <a:xfrm>
            <a:off x="269240" y="1197323"/>
            <a:ext cx="11653522" cy="3797835"/>
          </a:xfrm>
        </p:spPr>
        <p:txBody>
          <a:bodyPr/>
          <a:lstStyle/>
          <a:p>
            <a:pPr>
              <a:spcBef>
                <a:spcPts val="400"/>
              </a:spcBef>
              <a:spcAft>
                <a:spcPts val="588"/>
              </a:spcAft>
            </a:pPr>
            <a:r>
              <a:rPr lang="en-US" sz="1961" dirty="0">
                <a:solidFill>
                  <a:schemeClr val="tx1"/>
                </a:solidFill>
              </a:rPr>
              <a:t>&lt;toast&gt;</a:t>
            </a:r>
          </a:p>
          <a:p>
            <a:pPr>
              <a:spcBef>
                <a:spcPts val="400"/>
              </a:spcBef>
              <a:spcAft>
                <a:spcPts val="588"/>
              </a:spcAft>
            </a:pPr>
            <a:r>
              <a:rPr lang="en-US" sz="1961" dirty="0">
                <a:solidFill>
                  <a:schemeClr val="tx1"/>
                </a:solidFill>
              </a:rPr>
              <a:t>   ...</a:t>
            </a:r>
          </a:p>
          <a:p>
            <a:pPr>
              <a:spcBef>
                <a:spcPts val="400"/>
              </a:spcBef>
              <a:spcAft>
                <a:spcPts val="588"/>
              </a:spcAft>
            </a:pPr>
            <a:r>
              <a:rPr lang="en-US" sz="1961" dirty="0">
                <a:solidFill>
                  <a:schemeClr val="tx1"/>
                </a:solidFill>
              </a:rPr>
              <a:t>  &lt;actions&gt;</a:t>
            </a:r>
          </a:p>
          <a:p>
            <a:pPr>
              <a:spcBef>
                <a:spcPts val="400"/>
              </a:spcBef>
              <a:spcAft>
                <a:spcPts val="588"/>
              </a:spcAft>
            </a:pPr>
            <a:r>
              <a:rPr lang="en-US" sz="1961" dirty="0">
                <a:solidFill>
                  <a:schemeClr val="tx1"/>
                </a:solidFill>
              </a:rPr>
              <a:t>   ...</a:t>
            </a:r>
          </a:p>
          <a:p>
            <a:pPr>
              <a:spcBef>
                <a:spcPts val="400"/>
              </a:spcBef>
              <a:spcAft>
                <a:spcPts val="588"/>
              </a:spcAft>
            </a:pPr>
            <a:r>
              <a:rPr lang="en-US" sz="1961" dirty="0">
                <a:solidFill>
                  <a:schemeClr val="tx1"/>
                </a:solidFill>
              </a:rPr>
              <a:t> &lt;action </a:t>
            </a:r>
            <a:r>
              <a:rPr lang="en-US" sz="1961" dirty="0" err="1">
                <a:solidFill>
                  <a:schemeClr val="tx1"/>
                </a:solidFill>
              </a:rPr>
              <a:t>activationType</a:t>
            </a:r>
            <a:r>
              <a:rPr lang="en-US" sz="1961" dirty="0">
                <a:solidFill>
                  <a:schemeClr val="tx1"/>
                </a:solidFill>
              </a:rPr>
              <a:t>="system" arguments="snooze" </a:t>
            </a:r>
            <a:br>
              <a:rPr lang="en-US" sz="1961" dirty="0">
                <a:solidFill>
                  <a:schemeClr val="tx1"/>
                </a:solidFill>
              </a:rPr>
            </a:br>
            <a:r>
              <a:rPr lang="en-US" sz="1961" dirty="0">
                <a:solidFill>
                  <a:schemeClr val="tx1"/>
                </a:solidFill>
              </a:rPr>
              <a:t>    hint-</a:t>
            </a:r>
            <a:r>
              <a:rPr lang="en-US" sz="1961" dirty="0" err="1">
                <a:solidFill>
                  <a:schemeClr val="tx1"/>
                </a:solidFill>
              </a:rPr>
              <a:t>inputId</a:t>
            </a:r>
            <a:r>
              <a:rPr lang="en-US" sz="1961" dirty="0">
                <a:solidFill>
                  <a:schemeClr val="tx1"/>
                </a:solidFill>
              </a:rPr>
              <a:t>="</a:t>
            </a:r>
            <a:r>
              <a:rPr lang="en-US" sz="1961" dirty="0" err="1">
                <a:solidFill>
                  <a:schemeClr val="tx1"/>
                </a:solidFill>
              </a:rPr>
              <a:t>snoozeTime</a:t>
            </a:r>
            <a:r>
              <a:rPr lang="en-US" sz="1961" dirty="0">
                <a:solidFill>
                  <a:schemeClr val="tx1"/>
                </a:solidFill>
              </a:rPr>
              <a:t>" content=""/&gt;</a:t>
            </a:r>
          </a:p>
          <a:p>
            <a:pPr>
              <a:spcBef>
                <a:spcPts val="400"/>
              </a:spcBef>
              <a:spcAft>
                <a:spcPts val="588"/>
              </a:spcAft>
            </a:pPr>
            <a:r>
              <a:rPr lang="en-US" sz="1961" dirty="0">
                <a:solidFill>
                  <a:schemeClr val="tx1"/>
                </a:solidFill>
              </a:rPr>
              <a:t> &lt;action </a:t>
            </a:r>
            <a:r>
              <a:rPr lang="en-US" sz="1961" dirty="0" err="1">
                <a:solidFill>
                  <a:schemeClr val="tx1"/>
                </a:solidFill>
              </a:rPr>
              <a:t>activationType</a:t>
            </a:r>
            <a:r>
              <a:rPr lang="en-US" sz="1961" dirty="0">
                <a:solidFill>
                  <a:schemeClr val="tx1"/>
                </a:solidFill>
              </a:rPr>
              <a:t>="system" arguments="dismiss" </a:t>
            </a:r>
            <a:br>
              <a:rPr lang="en-US" sz="1961" dirty="0">
                <a:solidFill>
                  <a:schemeClr val="tx1"/>
                </a:solidFill>
              </a:rPr>
            </a:br>
            <a:r>
              <a:rPr lang="en-US" sz="1961" dirty="0">
                <a:solidFill>
                  <a:schemeClr val="tx1"/>
                </a:solidFill>
              </a:rPr>
              <a:t>    content=""/&gt;</a:t>
            </a:r>
          </a:p>
          <a:p>
            <a:pPr>
              <a:spcBef>
                <a:spcPts val="400"/>
              </a:spcBef>
              <a:spcAft>
                <a:spcPts val="588"/>
              </a:spcAft>
            </a:pPr>
            <a:r>
              <a:rPr lang="en-US" sz="1961" dirty="0">
                <a:solidFill>
                  <a:schemeClr val="tx1"/>
                </a:solidFill>
              </a:rPr>
              <a:t>  &lt;/actions</a:t>
            </a:r>
            <a:r>
              <a:rPr lang="en-US" sz="1961" dirty="0" smtClean="0">
                <a:solidFill>
                  <a:schemeClr val="tx1"/>
                </a:solidFill>
              </a:rPr>
              <a:t>&gt;</a:t>
            </a:r>
          </a:p>
          <a:p>
            <a:pPr>
              <a:spcBef>
                <a:spcPts val="400"/>
              </a:spcBef>
              <a:spcAft>
                <a:spcPts val="588"/>
              </a:spcAft>
            </a:pPr>
            <a:r>
              <a:rPr lang="en-US" sz="1961" dirty="0" smtClean="0">
                <a:solidFill>
                  <a:schemeClr val="tx1"/>
                </a:solidFill>
              </a:rPr>
              <a:t>&lt;/</a:t>
            </a:r>
            <a:r>
              <a:rPr lang="en-US" sz="1961" dirty="0">
                <a:solidFill>
                  <a:schemeClr val="tx1"/>
                </a:solidFill>
              </a:rPr>
              <a:t>toast&gt;</a:t>
            </a:r>
          </a:p>
        </p:txBody>
      </p:sp>
      <p:pic>
        <p:nvPicPr>
          <p:cNvPr id="7" name="Cortana Reminde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739446" y="1173436"/>
            <a:ext cx="4041724" cy="5286760"/>
          </a:xfrm>
          <a:prstGeom prst="rect">
            <a:avLst/>
          </a:prstGeom>
          <a:ln>
            <a:solidFill>
              <a:schemeClr val="tx1"/>
            </a:solidFill>
          </a:ln>
        </p:spPr>
      </p:pic>
      <p:sp>
        <p:nvSpPr>
          <p:cNvPr id="10" name="Rectangle 9"/>
          <p:cNvSpPr/>
          <p:nvPr/>
        </p:nvSpPr>
        <p:spPr bwMode="auto">
          <a:xfrm>
            <a:off x="418643" y="2756682"/>
            <a:ext cx="1195233"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p:nvSpPr>
        <p:spPr bwMode="auto">
          <a:xfrm>
            <a:off x="1539174" y="3429000"/>
            <a:ext cx="6125570"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14095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Toast customization</a:t>
            </a:r>
            <a:endParaRPr lang="en-US" dirty="0"/>
          </a:p>
        </p:txBody>
      </p:sp>
      <p:sp>
        <p:nvSpPr>
          <p:cNvPr id="4" name="Text Placeholder 3"/>
          <p:cNvSpPr>
            <a:spLocks noGrp="1"/>
          </p:cNvSpPr>
          <p:nvPr>
            <p:ph type="body" sz="quarter" idx="10"/>
          </p:nvPr>
        </p:nvSpPr>
        <p:spPr>
          <a:xfrm>
            <a:off x="269240" y="1197323"/>
            <a:ext cx="11653522" cy="4853893"/>
          </a:xfrm>
        </p:spPr>
        <p:txBody>
          <a:bodyPr/>
          <a:lstStyle/>
          <a:p>
            <a:pPr>
              <a:spcBef>
                <a:spcPts val="400"/>
              </a:spcBef>
              <a:spcAft>
                <a:spcPts val="588"/>
              </a:spcAft>
            </a:pPr>
            <a:r>
              <a:rPr lang="en-US" sz="1961" dirty="0">
                <a:solidFill>
                  <a:schemeClr val="tx1"/>
                </a:solidFill>
              </a:rPr>
              <a:t>&lt;toast&gt;</a:t>
            </a:r>
          </a:p>
          <a:p>
            <a:pPr>
              <a:spcBef>
                <a:spcPts val="400"/>
              </a:spcBef>
              <a:spcAft>
                <a:spcPts val="588"/>
              </a:spcAft>
            </a:pPr>
            <a:r>
              <a:rPr lang="en-US" sz="1961" dirty="0">
                <a:solidFill>
                  <a:schemeClr val="tx1"/>
                </a:solidFill>
              </a:rPr>
              <a:t>... </a:t>
            </a:r>
          </a:p>
          <a:p>
            <a:pPr>
              <a:spcBef>
                <a:spcPts val="400"/>
              </a:spcBef>
              <a:spcAft>
                <a:spcPts val="588"/>
              </a:spcAft>
            </a:pPr>
            <a:r>
              <a:rPr lang="en-US" sz="1961" dirty="0">
                <a:solidFill>
                  <a:schemeClr val="tx1"/>
                </a:solidFill>
              </a:rPr>
              <a:t>   &lt;image placement="</a:t>
            </a:r>
            <a:r>
              <a:rPr lang="en-US" sz="1961" dirty="0" err="1">
                <a:solidFill>
                  <a:schemeClr val="tx1"/>
                </a:solidFill>
              </a:rPr>
              <a:t>appLogoOverride</a:t>
            </a:r>
            <a:r>
              <a:rPr lang="en-US" sz="1961" dirty="0">
                <a:solidFill>
                  <a:schemeClr val="tx1"/>
                </a:solidFill>
              </a:rPr>
              <a:t>" </a:t>
            </a:r>
            <a:r>
              <a:rPr lang="en-US" sz="1961" dirty="0" err="1">
                <a:solidFill>
                  <a:schemeClr val="tx1"/>
                </a:solidFill>
              </a:rPr>
              <a:t>src</a:t>
            </a:r>
            <a:r>
              <a:rPr lang="en-US" sz="1961" dirty="0">
                <a:solidFill>
                  <a:schemeClr val="tx1"/>
                </a:solidFill>
              </a:rPr>
              <a:t>="Logo.png" /&gt;</a:t>
            </a:r>
          </a:p>
          <a:p>
            <a:pPr>
              <a:spcBef>
                <a:spcPts val="400"/>
              </a:spcBef>
              <a:spcAft>
                <a:spcPts val="588"/>
              </a:spcAft>
            </a:pPr>
            <a:r>
              <a:rPr lang="en-US" sz="1961" dirty="0">
                <a:solidFill>
                  <a:schemeClr val="tx1"/>
                </a:solidFill>
              </a:rPr>
              <a:t>...</a:t>
            </a:r>
          </a:p>
          <a:p>
            <a:pPr>
              <a:spcBef>
                <a:spcPts val="400"/>
              </a:spcBef>
              <a:spcAft>
                <a:spcPts val="588"/>
              </a:spcAft>
            </a:pPr>
            <a:r>
              <a:rPr lang="en-US" sz="1961" dirty="0">
                <a:solidFill>
                  <a:schemeClr val="tx1"/>
                </a:solidFill>
              </a:rPr>
              <a:t>  &lt;actions&gt;</a:t>
            </a:r>
          </a:p>
          <a:p>
            <a:pPr>
              <a:spcBef>
                <a:spcPts val="400"/>
              </a:spcBef>
              <a:spcAft>
                <a:spcPts val="588"/>
              </a:spcAft>
            </a:pPr>
            <a:r>
              <a:rPr lang="en-US" sz="1961" dirty="0">
                <a:solidFill>
                  <a:schemeClr val="tx1"/>
                </a:solidFill>
              </a:rPr>
              <a:t>...</a:t>
            </a:r>
          </a:p>
          <a:p>
            <a:pPr>
              <a:spcBef>
                <a:spcPts val="400"/>
              </a:spcBef>
              <a:spcAft>
                <a:spcPts val="588"/>
              </a:spcAft>
            </a:pPr>
            <a:r>
              <a:rPr lang="en-US" sz="1961" dirty="0">
                <a:solidFill>
                  <a:schemeClr val="tx1"/>
                </a:solidFill>
              </a:rPr>
              <a:t>&lt;action </a:t>
            </a:r>
            <a:r>
              <a:rPr lang="en-US" sz="1961" dirty="0" err="1">
                <a:solidFill>
                  <a:schemeClr val="tx1"/>
                </a:solidFill>
              </a:rPr>
              <a:t>activationType</a:t>
            </a:r>
            <a:r>
              <a:rPr lang="en-US" sz="1961" dirty="0">
                <a:solidFill>
                  <a:schemeClr val="tx1"/>
                </a:solidFill>
              </a:rPr>
              <a:t>="background" </a:t>
            </a:r>
          </a:p>
          <a:p>
            <a:pPr>
              <a:spcBef>
                <a:spcPts val="400"/>
              </a:spcBef>
              <a:spcAft>
                <a:spcPts val="588"/>
              </a:spcAft>
            </a:pPr>
            <a:r>
              <a:rPr lang="en-US" sz="1961" dirty="0">
                <a:solidFill>
                  <a:schemeClr val="tx1"/>
                </a:solidFill>
              </a:rPr>
              <a:t> </a:t>
            </a:r>
            <a:r>
              <a:rPr lang="en-US" sz="1961" dirty="0" smtClean="0">
                <a:solidFill>
                  <a:schemeClr val="tx1"/>
                </a:solidFill>
              </a:rPr>
              <a:t>       arguments</a:t>
            </a:r>
            <a:r>
              <a:rPr lang="en-US" sz="1961" dirty="0">
                <a:solidFill>
                  <a:schemeClr val="tx1"/>
                </a:solidFill>
              </a:rPr>
              <a:t>="dismiss" </a:t>
            </a:r>
          </a:p>
          <a:p>
            <a:pPr>
              <a:spcBef>
                <a:spcPts val="400"/>
              </a:spcBef>
              <a:spcAft>
                <a:spcPts val="588"/>
              </a:spcAft>
            </a:pPr>
            <a:r>
              <a:rPr lang="en-US" sz="1961" dirty="0">
                <a:solidFill>
                  <a:schemeClr val="tx1"/>
                </a:solidFill>
              </a:rPr>
              <a:t> </a:t>
            </a:r>
            <a:r>
              <a:rPr lang="en-US" sz="1961" dirty="0" smtClean="0">
                <a:solidFill>
                  <a:schemeClr val="tx1"/>
                </a:solidFill>
              </a:rPr>
              <a:t>       </a:t>
            </a:r>
            <a:r>
              <a:rPr lang="en-US" sz="1961" dirty="0" err="1" smtClean="0">
                <a:solidFill>
                  <a:schemeClr val="tx1"/>
                </a:solidFill>
              </a:rPr>
              <a:t>imageUri</a:t>
            </a:r>
            <a:r>
              <a:rPr lang="en-US" sz="1961" dirty="0">
                <a:solidFill>
                  <a:schemeClr val="tx1"/>
                </a:solidFill>
              </a:rPr>
              <a:t>="send.png"</a:t>
            </a:r>
          </a:p>
          <a:p>
            <a:pPr>
              <a:spcBef>
                <a:spcPts val="400"/>
              </a:spcBef>
              <a:spcAft>
                <a:spcPts val="588"/>
              </a:spcAft>
            </a:pPr>
            <a:r>
              <a:rPr lang="en-US" sz="1961" dirty="0">
                <a:solidFill>
                  <a:schemeClr val="tx1"/>
                </a:solidFill>
              </a:rPr>
              <a:t> </a:t>
            </a:r>
            <a:r>
              <a:rPr lang="en-US" sz="1961" dirty="0" smtClean="0">
                <a:solidFill>
                  <a:schemeClr val="tx1"/>
                </a:solidFill>
              </a:rPr>
              <a:t>       hint-</a:t>
            </a:r>
            <a:r>
              <a:rPr lang="en-US" sz="1961" dirty="0" err="1" smtClean="0">
                <a:solidFill>
                  <a:schemeClr val="tx1"/>
                </a:solidFill>
              </a:rPr>
              <a:t>inputId</a:t>
            </a:r>
            <a:r>
              <a:rPr lang="en-US" sz="1961" dirty="0">
                <a:solidFill>
                  <a:schemeClr val="tx1"/>
                </a:solidFill>
              </a:rPr>
              <a:t>="1" /&gt;</a:t>
            </a:r>
          </a:p>
          <a:p>
            <a:pPr>
              <a:spcBef>
                <a:spcPts val="400"/>
              </a:spcBef>
              <a:spcAft>
                <a:spcPts val="588"/>
              </a:spcAft>
            </a:pPr>
            <a:r>
              <a:rPr lang="en-US" sz="1961" dirty="0">
                <a:solidFill>
                  <a:schemeClr val="tx1"/>
                </a:solidFill>
              </a:rPr>
              <a:t>  &lt;/actions&gt;</a:t>
            </a:r>
          </a:p>
          <a:p>
            <a:pPr>
              <a:spcBef>
                <a:spcPts val="400"/>
              </a:spcBef>
              <a:spcAft>
                <a:spcPts val="588"/>
              </a:spcAft>
            </a:pPr>
            <a:r>
              <a:rPr lang="en-US" sz="1961" dirty="0">
                <a:solidFill>
                  <a:schemeClr val="tx1"/>
                </a:solidFill>
              </a:rPr>
              <a:t>&lt;/toast&gt;</a:t>
            </a:r>
          </a:p>
        </p:txBody>
      </p:sp>
      <p:pic>
        <p:nvPicPr>
          <p:cNvPr id="12" name="Picture 11"/>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7067127" y="3934172"/>
            <a:ext cx="4456096" cy="2401020"/>
          </a:xfrm>
          <a:prstGeom prst="rect">
            <a:avLst/>
          </a:prstGeom>
          <a:ln>
            <a:solidFill>
              <a:schemeClr val="tx1"/>
            </a:solidFill>
          </a:ln>
        </p:spPr>
      </p:pic>
      <p:sp>
        <p:nvSpPr>
          <p:cNvPr id="7" name="Rectangle 6"/>
          <p:cNvSpPr/>
          <p:nvPr/>
        </p:nvSpPr>
        <p:spPr bwMode="auto">
          <a:xfrm>
            <a:off x="1613876" y="1934959"/>
            <a:ext cx="4033912"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1389770" y="3578404"/>
            <a:ext cx="3959210"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bwMode="auto">
          <a:xfrm>
            <a:off x="1389770" y="4328753"/>
            <a:ext cx="2913381"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62337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New activation types &amp; activations</a:t>
            </a:r>
            <a:endParaRPr lang="en-US" dirty="0"/>
          </a:p>
        </p:txBody>
      </p:sp>
      <p:sp>
        <p:nvSpPr>
          <p:cNvPr id="2" name="Text Placeholder 1"/>
          <p:cNvSpPr>
            <a:spLocks noGrp="1"/>
          </p:cNvSpPr>
          <p:nvPr>
            <p:ph type="body" sz="quarter" idx="4294967295"/>
          </p:nvPr>
        </p:nvSpPr>
        <p:spPr>
          <a:xfrm>
            <a:off x="0" y="1189038"/>
            <a:ext cx="11652250" cy="4982261"/>
          </a:xfrm>
        </p:spPr>
        <p:txBody>
          <a:bodyPr/>
          <a:lstStyle/>
          <a:p>
            <a:pPr marL="336145" lvl="1" indent="0">
              <a:buNone/>
            </a:pPr>
            <a:r>
              <a:rPr lang="en-US" sz="2000" dirty="0">
                <a:solidFill>
                  <a:schemeClr val="tx1"/>
                </a:solidFill>
              </a:rPr>
              <a:t>&lt;action </a:t>
            </a:r>
            <a:r>
              <a:rPr lang="en-US" sz="2000" dirty="0" err="1">
                <a:solidFill>
                  <a:schemeClr val="tx1"/>
                </a:solidFill>
              </a:rPr>
              <a:t>activationType</a:t>
            </a:r>
            <a:r>
              <a:rPr lang="en-US" sz="2000" dirty="0" smtClean="0">
                <a:solidFill>
                  <a:schemeClr val="tx1"/>
                </a:solidFill>
              </a:rPr>
              <a:t>="foreground" /&gt;</a:t>
            </a:r>
          </a:p>
          <a:p>
            <a:pPr marL="336145" lvl="1" indent="0">
              <a:buNone/>
            </a:pPr>
            <a:endParaRPr lang="en-US" sz="2000" dirty="0">
              <a:solidFill>
                <a:schemeClr val="tx1"/>
              </a:solidFill>
            </a:endParaRPr>
          </a:p>
          <a:p>
            <a:pPr marL="336145" lvl="1" indent="0">
              <a:buNone/>
            </a:pPr>
            <a:endParaRPr lang="en-US" sz="2000" dirty="0" smtClean="0">
              <a:solidFill>
                <a:schemeClr val="tx1"/>
              </a:solidFill>
            </a:endParaRPr>
          </a:p>
          <a:p>
            <a:pPr marL="336145" lvl="1" indent="0">
              <a:buNone/>
            </a:pPr>
            <a:endParaRPr lang="en-US" sz="2000" dirty="0" smtClean="0">
              <a:solidFill>
                <a:schemeClr val="tx1"/>
              </a:solidFill>
            </a:endParaRPr>
          </a:p>
          <a:p>
            <a:pPr marL="336145" lvl="1" indent="0">
              <a:buNone/>
            </a:pPr>
            <a:r>
              <a:rPr lang="en-US" sz="2000" dirty="0">
                <a:solidFill>
                  <a:schemeClr val="tx1"/>
                </a:solidFill>
              </a:rPr>
              <a:t>&lt;action </a:t>
            </a:r>
            <a:r>
              <a:rPr lang="en-US" sz="2000" dirty="0" err="1">
                <a:solidFill>
                  <a:schemeClr val="tx1"/>
                </a:solidFill>
              </a:rPr>
              <a:t>activationType</a:t>
            </a:r>
            <a:r>
              <a:rPr lang="en-US" sz="2000" dirty="0">
                <a:solidFill>
                  <a:schemeClr val="tx1"/>
                </a:solidFill>
              </a:rPr>
              <a:t>="background" /&gt;</a:t>
            </a:r>
          </a:p>
          <a:p>
            <a:pPr marL="336145" lvl="1" indent="0">
              <a:buNone/>
            </a:pPr>
            <a:endParaRPr lang="en-US" sz="2000" dirty="0">
              <a:solidFill>
                <a:schemeClr val="tx1"/>
              </a:solidFill>
            </a:endParaRPr>
          </a:p>
          <a:p>
            <a:pPr marL="336145" lvl="1" indent="0">
              <a:buNone/>
            </a:pPr>
            <a:endParaRPr lang="en-US" sz="2000" dirty="0" smtClean="0">
              <a:solidFill>
                <a:schemeClr val="tx1"/>
              </a:solidFill>
            </a:endParaRPr>
          </a:p>
          <a:p>
            <a:pPr marL="336145" lvl="1" indent="0">
              <a:buNone/>
            </a:pPr>
            <a:endParaRPr lang="en-US" sz="2000" dirty="0">
              <a:solidFill>
                <a:schemeClr val="tx1"/>
              </a:solidFill>
            </a:endParaRPr>
          </a:p>
          <a:p>
            <a:pPr marL="336145" lvl="1" indent="0">
              <a:buNone/>
            </a:pPr>
            <a:r>
              <a:rPr lang="en-US" sz="2000" dirty="0">
                <a:solidFill>
                  <a:schemeClr val="tx1"/>
                </a:solidFill>
              </a:rPr>
              <a:t>&lt;action </a:t>
            </a:r>
            <a:r>
              <a:rPr lang="en-US" sz="2000" dirty="0" err="1">
                <a:solidFill>
                  <a:schemeClr val="tx1"/>
                </a:solidFill>
              </a:rPr>
              <a:t>activationType</a:t>
            </a:r>
            <a:r>
              <a:rPr lang="en-US" sz="2000" dirty="0" smtClean="0">
                <a:solidFill>
                  <a:schemeClr val="tx1"/>
                </a:solidFill>
              </a:rPr>
              <a:t>="protocol" </a:t>
            </a:r>
            <a:r>
              <a:rPr lang="en-US" sz="2000" dirty="0">
                <a:solidFill>
                  <a:schemeClr val="tx1"/>
                </a:solidFill>
              </a:rPr>
              <a:t>/&gt;</a:t>
            </a:r>
          </a:p>
          <a:p>
            <a:pPr marL="336145" lvl="1" indent="0">
              <a:buNone/>
            </a:pPr>
            <a:endParaRPr lang="en-US" sz="2000" dirty="0" smtClean="0">
              <a:solidFill>
                <a:schemeClr val="tx1"/>
              </a:solidFill>
            </a:endParaRPr>
          </a:p>
          <a:p>
            <a:pPr marL="336145" lvl="1" indent="0">
              <a:buNone/>
            </a:pPr>
            <a:endParaRPr lang="en-US" sz="2000" dirty="0">
              <a:solidFill>
                <a:schemeClr val="tx1"/>
              </a:solidFill>
            </a:endParaRPr>
          </a:p>
          <a:p>
            <a:pPr marL="336145" lvl="1" indent="0">
              <a:buNone/>
            </a:pPr>
            <a:endParaRPr lang="en-US" sz="2000" dirty="0" smtClean="0">
              <a:solidFill>
                <a:schemeClr val="tx1"/>
              </a:solidFill>
            </a:endParaRPr>
          </a:p>
          <a:p>
            <a:pPr marL="336145" lvl="1" indent="0">
              <a:buNone/>
            </a:pPr>
            <a:r>
              <a:rPr lang="en-US" sz="2000" dirty="0">
                <a:solidFill>
                  <a:schemeClr val="tx1"/>
                </a:solidFill>
              </a:rPr>
              <a:t>&lt;action </a:t>
            </a:r>
            <a:r>
              <a:rPr lang="en-US" sz="2000" dirty="0" err="1">
                <a:solidFill>
                  <a:schemeClr val="tx1"/>
                </a:solidFill>
              </a:rPr>
              <a:t>activationType</a:t>
            </a:r>
            <a:r>
              <a:rPr lang="en-US" sz="2000" dirty="0" smtClean="0">
                <a:solidFill>
                  <a:schemeClr val="tx1"/>
                </a:solidFill>
              </a:rPr>
              <a:t>="system" </a:t>
            </a:r>
            <a:r>
              <a:rPr lang="en-US" sz="2000" dirty="0">
                <a:solidFill>
                  <a:schemeClr val="tx1"/>
                </a:solidFill>
              </a:rPr>
              <a:t>/&gt;</a:t>
            </a:r>
          </a:p>
          <a:p>
            <a:pPr marL="336145" lvl="1" indent="0">
              <a:buNone/>
            </a:pPr>
            <a:endParaRPr lang="en-US" sz="2000" dirty="0" smtClean="0">
              <a:solidFill>
                <a:schemeClr val="tx1"/>
              </a:solidFill>
            </a:endParaRPr>
          </a:p>
        </p:txBody>
      </p:sp>
      <p:graphicFrame>
        <p:nvGraphicFramePr>
          <p:cNvPr id="8" name="Diagram 7"/>
          <p:cNvGraphicFramePr/>
          <p:nvPr>
            <p:extLst/>
          </p:nvPr>
        </p:nvGraphicFramePr>
        <p:xfrm>
          <a:off x="266921" y="1636150"/>
          <a:ext cx="11357032" cy="8217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9" name="Diagram 8"/>
          <p:cNvGraphicFramePr/>
          <p:nvPr>
            <p:extLst/>
          </p:nvPr>
        </p:nvGraphicFramePr>
        <p:xfrm>
          <a:off x="269238" y="2980787"/>
          <a:ext cx="11354715" cy="82172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10" name="Diagram 9"/>
          <p:cNvGraphicFramePr/>
          <p:nvPr>
            <p:extLst/>
          </p:nvPr>
        </p:nvGraphicFramePr>
        <p:xfrm>
          <a:off x="266921" y="4250723"/>
          <a:ext cx="8518353" cy="821723"/>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11" name="Diagram 10"/>
          <p:cNvGraphicFramePr/>
          <p:nvPr>
            <p:extLst/>
          </p:nvPr>
        </p:nvGraphicFramePr>
        <p:xfrm>
          <a:off x="269238" y="5595360"/>
          <a:ext cx="5752060" cy="821723"/>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spTree>
    <p:extLst>
      <p:ext uri="{BB962C8B-B14F-4D97-AF65-F5344CB8AC3E}">
        <p14:creationId xmlns:p14="http://schemas.microsoft.com/office/powerpoint/2010/main" val="3598043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animEffect transition="in" filter="fade">
                                      <p:cBhvr>
                                        <p:cTn id="15" dur="500"/>
                                        <p:tgtEl>
                                          <p:spTgt spid="2">
                                            <p:txEl>
                                              <p:pRg st="4" end="4"/>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animEffect transition="in" filter="fade">
                                      <p:cBhvr>
                                        <p:cTn id="23" dur="500"/>
                                        <p:tgtEl>
                                          <p:spTgt spid="2">
                                            <p:txEl>
                                              <p:pRg st="8" end="8"/>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animEffect transition="in" filter="fade">
                                      <p:cBhvr>
                                        <p:cTn id="31" dur="500"/>
                                        <p:tgtEl>
                                          <p:spTgt spid="2">
                                            <p:txEl>
                                              <p:pRg st="12" end="12"/>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Graphic spid="9" grpId="0">
        <p:bldAsOne/>
      </p:bldGraphic>
      <p:bldGraphic spid="10" grpId="0">
        <p:bldAsOne/>
      </p:bldGraphic>
      <p:bldGraphic spid="11" grpId="0">
        <p:bldAsOne/>
      </p:bldGraphic>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Special Toast Scenarios</a:t>
            </a:r>
            <a:endParaRPr lang="en-US" dirty="0"/>
          </a:p>
        </p:txBody>
      </p:sp>
      <p:sp>
        <p:nvSpPr>
          <p:cNvPr id="2" name="Text Placeholder 1"/>
          <p:cNvSpPr>
            <a:spLocks noGrp="1"/>
          </p:cNvSpPr>
          <p:nvPr>
            <p:ph type="body" sz="quarter" idx="10"/>
          </p:nvPr>
        </p:nvSpPr>
        <p:spPr>
          <a:xfrm>
            <a:off x="269241" y="1189175"/>
            <a:ext cx="5378548" cy="4942443"/>
          </a:xfrm>
        </p:spPr>
        <p:txBody>
          <a:bodyPr/>
          <a:lstStyle/>
          <a:p>
            <a:pPr marL="236546" lvl="1"/>
            <a:r>
              <a:rPr lang="en-US" sz="3921" dirty="0">
                <a:solidFill>
                  <a:srgbClr val="0078D7"/>
                </a:solidFill>
              </a:rPr>
              <a:t>Alarm</a:t>
            </a:r>
          </a:p>
          <a:p>
            <a:pPr marL="236546" lvl="1"/>
            <a:r>
              <a:rPr lang="en-US" sz="1765" dirty="0">
                <a:gradFill>
                  <a:gsLst>
                    <a:gs pos="2917">
                      <a:schemeClr val="tx1"/>
                    </a:gs>
                    <a:gs pos="30000">
                      <a:schemeClr val="tx1"/>
                    </a:gs>
                  </a:gsLst>
                  <a:lin ang="5400000" scaled="0"/>
                </a:gradFill>
                <a:latin typeface="Consolas" panose="020B0609020204030204" pitchFamily="49" charset="0"/>
                <a:cs typeface="Consolas" panose="020B0609020204030204" pitchFamily="49" charset="0"/>
              </a:rPr>
              <a:t>&lt;toast scenario</a:t>
            </a:r>
            <a:r>
              <a:rPr lang="en-US" sz="1765" dirty="0" smtClean="0">
                <a:gradFill>
                  <a:gsLst>
                    <a:gs pos="2917">
                      <a:schemeClr val="tx1"/>
                    </a:gs>
                    <a:gs pos="30000">
                      <a:schemeClr val="tx1"/>
                    </a:gs>
                  </a:gsLst>
                  <a:lin ang="5400000" scaled="0"/>
                </a:gradFill>
                <a:latin typeface="Consolas" panose="020B0609020204030204" pitchFamily="49" charset="0"/>
                <a:cs typeface="Consolas" panose="020B0609020204030204" pitchFamily="49" charset="0"/>
              </a:rPr>
              <a:t>=</a:t>
            </a:r>
            <a:r>
              <a:rPr lang="en-US" sz="1765" dirty="0">
                <a:gradFill>
                  <a:gsLst>
                    <a:gs pos="2917">
                      <a:schemeClr val="tx1"/>
                    </a:gs>
                    <a:gs pos="30000">
                      <a:schemeClr val="tx1"/>
                    </a:gs>
                  </a:gsLst>
                  <a:lin ang="5400000" scaled="0"/>
                </a:gradFill>
                <a:latin typeface="Consolas" panose="020B0609020204030204" pitchFamily="49" charset="0"/>
                <a:cs typeface="Consolas" panose="020B0609020204030204" pitchFamily="49" charset="0"/>
              </a:rPr>
              <a:t>"alarm"...&gt;</a:t>
            </a:r>
          </a:p>
          <a:p>
            <a:pPr marL="236546" lvl="1"/>
            <a:endParaRPr lang="en-US" sz="3921" dirty="0"/>
          </a:p>
          <a:p>
            <a:pPr marL="236546" lvl="1"/>
            <a:r>
              <a:rPr lang="en-US" sz="3921" dirty="0">
                <a:solidFill>
                  <a:srgbClr val="0078D7"/>
                </a:solidFill>
              </a:rPr>
              <a:t>Reminder</a:t>
            </a:r>
          </a:p>
          <a:p>
            <a:pPr marL="236546" lvl="1"/>
            <a:r>
              <a:rPr lang="en-US" sz="1765" dirty="0">
                <a:gradFill>
                  <a:gsLst>
                    <a:gs pos="2917">
                      <a:schemeClr val="tx1"/>
                    </a:gs>
                    <a:gs pos="30000">
                      <a:schemeClr val="tx1"/>
                    </a:gs>
                  </a:gsLst>
                  <a:lin ang="5400000" scaled="0"/>
                </a:gradFill>
                <a:latin typeface="Consolas" panose="020B0609020204030204" pitchFamily="49" charset="0"/>
                <a:cs typeface="Consolas" panose="020B0609020204030204" pitchFamily="49" charset="0"/>
              </a:rPr>
              <a:t>&lt;toast scenario="</a:t>
            </a:r>
            <a:r>
              <a:rPr lang="en-US" sz="1765" dirty="0" smtClean="0">
                <a:gradFill>
                  <a:gsLst>
                    <a:gs pos="2917">
                      <a:schemeClr val="tx1"/>
                    </a:gs>
                    <a:gs pos="30000">
                      <a:schemeClr val="tx1"/>
                    </a:gs>
                  </a:gsLst>
                  <a:lin ang="5400000" scaled="0"/>
                </a:gradFill>
                <a:latin typeface="Consolas" panose="020B0609020204030204" pitchFamily="49" charset="0"/>
                <a:cs typeface="Consolas" panose="020B0609020204030204" pitchFamily="49" charset="0"/>
              </a:rPr>
              <a:t>reminder</a:t>
            </a:r>
            <a:r>
              <a:rPr lang="en-US" sz="1765" dirty="0">
                <a:gradFill>
                  <a:gsLst>
                    <a:gs pos="2917">
                      <a:schemeClr val="tx1"/>
                    </a:gs>
                    <a:gs pos="30000">
                      <a:schemeClr val="tx1"/>
                    </a:gs>
                  </a:gsLst>
                  <a:lin ang="5400000" scaled="0"/>
                </a:gradFill>
                <a:latin typeface="Consolas" panose="020B0609020204030204" pitchFamily="49" charset="0"/>
                <a:cs typeface="Consolas" panose="020B0609020204030204" pitchFamily="49" charset="0"/>
              </a:rPr>
              <a:t>"...&gt;</a:t>
            </a:r>
          </a:p>
          <a:p>
            <a:pPr marL="236546" lvl="1"/>
            <a:endParaRPr lang="en-US" sz="3921" dirty="0"/>
          </a:p>
          <a:p>
            <a:pPr marL="236546" lvl="1"/>
            <a:r>
              <a:rPr lang="en-US" sz="3921" dirty="0">
                <a:solidFill>
                  <a:srgbClr val="0078D7"/>
                </a:solidFill>
              </a:rPr>
              <a:t>Incoming Call</a:t>
            </a:r>
          </a:p>
          <a:p>
            <a:pPr marL="236546" lvl="1"/>
            <a:r>
              <a:rPr lang="en-US" sz="1765" dirty="0">
                <a:gradFill>
                  <a:gsLst>
                    <a:gs pos="2917">
                      <a:schemeClr val="tx1"/>
                    </a:gs>
                    <a:gs pos="30000">
                      <a:schemeClr val="tx1"/>
                    </a:gs>
                  </a:gsLst>
                  <a:lin ang="5400000" scaled="0"/>
                </a:gradFill>
                <a:latin typeface="Consolas" panose="020B0609020204030204" pitchFamily="49" charset="0"/>
                <a:cs typeface="Consolas" panose="020B0609020204030204" pitchFamily="49" charset="0"/>
              </a:rPr>
              <a:t>&lt;toast scenario="</a:t>
            </a:r>
            <a:r>
              <a:rPr lang="en-US" sz="1765" dirty="0" err="1" smtClean="0">
                <a:gradFill>
                  <a:gsLst>
                    <a:gs pos="2917">
                      <a:schemeClr val="tx1"/>
                    </a:gs>
                    <a:gs pos="30000">
                      <a:schemeClr val="tx1"/>
                    </a:gs>
                  </a:gsLst>
                  <a:lin ang="5400000" scaled="0"/>
                </a:gradFill>
                <a:latin typeface="Consolas" panose="020B0609020204030204" pitchFamily="49" charset="0"/>
                <a:cs typeface="Consolas" panose="020B0609020204030204" pitchFamily="49" charset="0"/>
              </a:rPr>
              <a:t>incomingCall</a:t>
            </a:r>
            <a:r>
              <a:rPr lang="en-US" sz="1765" dirty="0">
                <a:gradFill>
                  <a:gsLst>
                    <a:gs pos="2917">
                      <a:schemeClr val="tx1"/>
                    </a:gs>
                    <a:gs pos="30000">
                      <a:schemeClr val="tx1"/>
                    </a:gs>
                  </a:gsLst>
                  <a:lin ang="5400000" scaled="0"/>
                </a:gradFill>
                <a:latin typeface="Consolas" panose="020B0609020204030204" pitchFamily="49" charset="0"/>
                <a:cs typeface="Consolas" panose="020B0609020204030204" pitchFamily="49" charset="0"/>
              </a:rPr>
              <a:t>"...&gt;</a:t>
            </a:r>
          </a:p>
          <a:p>
            <a:pPr marL="236546" lvl="1"/>
            <a:endParaRPr lang="en-US" sz="3921" dirty="0"/>
          </a:p>
        </p:txBody>
      </p:sp>
      <p:pic>
        <p:nvPicPr>
          <p:cNvPr id="10" name="Alarm"/>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326133" y="322260"/>
            <a:ext cx="3551139" cy="6311558"/>
          </a:xfrm>
          <a:prstGeom prst="rect">
            <a:avLst/>
          </a:prstGeom>
        </p:spPr>
      </p:pic>
      <p:pic>
        <p:nvPicPr>
          <p:cNvPr id="9" name="Cortana"/>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304687" y="289957"/>
            <a:ext cx="3572585" cy="6349675"/>
          </a:xfrm>
          <a:prstGeom prst="rect">
            <a:avLst/>
          </a:prstGeom>
        </p:spPr>
      </p:pic>
      <p:grpSp>
        <p:nvGrpSpPr>
          <p:cNvPr id="12" name="Group 11"/>
          <p:cNvGrpSpPr/>
          <p:nvPr/>
        </p:nvGrpSpPr>
        <p:grpSpPr>
          <a:xfrm>
            <a:off x="7304687" y="294929"/>
            <a:ext cx="3572585" cy="6349676"/>
            <a:chOff x="7451160" y="300346"/>
            <a:chExt cx="3644223" cy="6477000"/>
          </a:xfrm>
        </p:grpSpPr>
        <p:pic>
          <p:nvPicPr>
            <p:cNvPr id="8" name="VoIP"/>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451160" y="300346"/>
              <a:ext cx="3644223" cy="6477000"/>
            </a:xfrm>
            <a:prstGeom prst="rect">
              <a:avLst/>
            </a:prstGeom>
          </p:spPr>
        </p:pic>
        <p:sp>
          <p:nvSpPr>
            <p:cNvPr id="11" name="Rectangle 10"/>
            <p:cNvSpPr/>
            <p:nvPr/>
          </p:nvSpPr>
          <p:spPr bwMode="auto">
            <a:xfrm>
              <a:off x="8580437" y="677862"/>
              <a:ext cx="1295400" cy="304800"/>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8446406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par>
                                <p:cTn id="11" presetID="42"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
                                            <p:txEl>
                                              <p:pRg st="3" end="3"/>
                                            </p:txEl>
                                          </p:spTgt>
                                        </p:tgtEl>
                                        <p:attrNameLst>
                                          <p:attrName>style.visibility</p:attrName>
                                        </p:attrNameLst>
                                      </p:cBhvr>
                                      <p:to>
                                        <p:strVal val="visible"/>
                                      </p:to>
                                    </p:set>
                                    <p:animEffect transition="in" filter="fade">
                                      <p:cBhvr>
                                        <p:cTn id="20" dur="500"/>
                                        <p:tgtEl>
                                          <p:spTgt spid="2">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animEffect transition="in" filter="fade">
                                      <p:cBhvr>
                                        <p:cTn id="23" dur="500"/>
                                        <p:tgtEl>
                                          <p:spTgt spid="2">
                                            <p:txEl>
                                              <p:pRg st="4" end="4"/>
                                            </p:txEl>
                                          </p:spTgt>
                                        </p:tgtEl>
                                      </p:cBhvr>
                                    </p:animEffect>
                                  </p:childTnLst>
                                </p:cTn>
                              </p:par>
                              <p:par>
                                <p:cTn id="24" presetID="42" presetClass="entr" presetSubtype="0" fill="hold"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anim calcmode="lin" valueType="num">
                                      <p:cBhvr>
                                        <p:cTn id="27" dur="1000" fill="hold"/>
                                        <p:tgtEl>
                                          <p:spTgt spid="9"/>
                                        </p:tgtEl>
                                        <p:attrNameLst>
                                          <p:attrName>ppt_x</p:attrName>
                                        </p:attrNameLst>
                                      </p:cBhvr>
                                      <p:tavLst>
                                        <p:tav tm="0">
                                          <p:val>
                                            <p:strVal val="#ppt_x"/>
                                          </p:val>
                                        </p:tav>
                                        <p:tav tm="100000">
                                          <p:val>
                                            <p:strVal val="#ppt_x"/>
                                          </p:val>
                                        </p:tav>
                                      </p:tavLst>
                                    </p:anim>
                                    <p:anim calcmode="lin" valueType="num">
                                      <p:cBhvr>
                                        <p:cTn id="2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
                                            <p:txEl>
                                              <p:pRg st="6" end="6"/>
                                            </p:txEl>
                                          </p:spTgt>
                                        </p:tgtEl>
                                        <p:attrNameLst>
                                          <p:attrName>style.visibility</p:attrName>
                                        </p:attrNameLst>
                                      </p:cBhvr>
                                      <p:to>
                                        <p:strVal val="visible"/>
                                      </p:to>
                                    </p:set>
                                    <p:animEffect transition="in" filter="fade">
                                      <p:cBhvr>
                                        <p:cTn id="33" dur="500"/>
                                        <p:tgtEl>
                                          <p:spTgt spid="2">
                                            <p:txEl>
                                              <p:pRg st="6" end="6"/>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2">
                                            <p:txEl>
                                              <p:pRg st="7" end="7"/>
                                            </p:txEl>
                                          </p:spTgt>
                                        </p:tgtEl>
                                        <p:attrNameLst>
                                          <p:attrName>style.visibility</p:attrName>
                                        </p:attrNameLst>
                                      </p:cBhvr>
                                      <p:to>
                                        <p:strVal val="visible"/>
                                      </p:to>
                                    </p:set>
                                    <p:animEffect transition="in" filter="fade">
                                      <p:cBhvr>
                                        <p:cTn id="36" dur="500"/>
                                        <p:tgtEl>
                                          <p:spTgt spid="2">
                                            <p:txEl>
                                              <p:pRg st="7" end="7"/>
                                            </p:txEl>
                                          </p:spTgt>
                                        </p:tgtEl>
                                      </p:cBhvr>
                                    </p:animEffect>
                                  </p:childTnLst>
                                </p:cTn>
                              </p:par>
                              <p:par>
                                <p:cTn id="37" presetID="42" presetClass="entr" presetSubtype="0"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1000"/>
                                        <p:tgtEl>
                                          <p:spTgt spid="12"/>
                                        </p:tgtEl>
                                      </p:cBhvr>
                                    </p:animEffect>
                                    <p:anim calcmode="lin" valueType="num">
                                      <p:cBhvr>
                                        <p:cTn id="40" dur="1000" fill="hold"/>
                                        <p:tgtEl>
                                          <p:spTgt spid="12"/>
                                        </p:tgtEl>
                                        <p:attrNameLst>
                                          <p:attrName>ppt_x</p:attrName>
                                        </p:attrNameLst>
                                      </p:cBhvr>
                                      <p:tavLst>
                                        <p:tav tm="0">
                                          <p:val>
                                            <p:strVal val="#ppt_x"/>
                                          </p:val>
                                        </p:tav>
                                        <p:tav tm="100000">
                                          <p:val>
                                            <p:strVal val="#ppt_x"/>
                                          </p:val>
                                        </p:tav>
                                      </p:tavLst>
                                    </p:anim>
                                    <p:anim calcmode="lin" valueType="num">
                                      <p:cBhvr>
                                        <p:cTn id="4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Alarms are Toasts</a:t>
            </a:r>
            <a:endParaRPr lang="en-US" dirty="0"/>
          </a:p>
        </p:txBody>
      </p:sp>
      <p:sp>
        <p:nvSpPr>
          <p:cNvPr id="4" name="Text Placeholder 3"/>
          <p:cNvSpPr>
            <a:spLocks noGrp="1"/>
          </p:cNvSpPr>
          <p:nvPr>
            <p:ph type="body" sz="quarter" idx="10"/>
          </p:nvPr>
        </p:nvSpPr>
        <p:spPr>
          <a:xfrm>
            <a:off x="269240" y="1969832"/>
            <a:ext cx="11653522" cy="4054315"/>
          </a:xfrm>
        </p:spPr>
        <p:txBody>
          <a:bodyPr/>
          <a:lstStyle/>
          <a:p>
            <a:pPr>
              <a:spcBef>
                <a:spcPts val="400"/>
              </a:spcBef>
              <a:spcAft>
                <a:spcPts val="588"/>
              </a:spcAft>
            </a:pPr>
            <a:r>
              <a:rPr lang="en-US" sz="1961" dirty="0">
                <a:solidFill>
                  <a:schemeClr val="tx1"/>
                </a:solidFill>
              </a:rPr>
              <a:t>&lt;toast scenario="</a:t>
            </a:r>
            <a:r>
              <a:rPr lang="en-US" sz="1961" dirty="0" smtClean="0">
                <a:solidFill>
                  <a:schemeClr val="tx1"/>
                </a:solidFill>
              </a:rPr>
              <a:t>alarm</a:t>
            </a:r>
            <a:r>
              <a:rPr lang="en-US" sz="1961" dirty="0">
                <a:solidFill>
                  <a:schemeClr val="tx1"/>
                </a:solidFill>
              </a:rPr>
              <a:t>"...&gt;</a:t>
            </a:r>
          </a:p>
          <a:p>
            <a:pPr>
              <a:spcBef>
                <a:spcPts val="400"/>
              </a:spcBef>
              <a:spcAft>
                <a:spcPts val="588"/>
              </a:spcAft>
            </a:pPr>
            <a:r>
              <a:rPr lang="en-US" sz="1961" dirty="0">
                <a:solidFill>
                  <a:schemeClr val="tx1"/>
                </a:solidFill>
              </a:rPr>
              <a:t>  &lt;visual&gt;</a:t>
            </a:r>
          </a:p>
          <a:p>
            <a:pPr>
              <a:spcBef>
                <a:spcPts val="400"/>
              </a:spcBef>
              <a:spcAft>
                <a:spcPts val="588"/>
              </a:spcAft>
            </a:pPr>
            <a:r>
              <a:rPr lang="en-US" sz="1961" dirty="0">
                <a:solidFill>
                  <a:schemeClr val="tx1"/>
                </a:solidFill>
              </a:rPr>
              <a:t>    ...</a:t>
            </a:r>
          </a:p>
          <a:p>
            <a:pPr>
              <a:spcBef>
                <a:spcPts val="400"/>
              </a:spcBef>
              <a:spcAft>
                <a:spcPts val="588"/>
              </a:spcAft>
            </a:pPr>
            <a:r>
              <a:rPr lang="en-US" sz="1961" dirty="0">
                <a:solidFill>
                  <a:schemeClr val="tx1"/>
                </a:solidFill>
              </a:rPr>
              <a:t>  &lt;/visual&gt;</a:t>
            </a:r>
          </a:p>
          <a:p>
            <a:pPr>
              <a:spcBef>
                <a:spcPts val="400"/>
              </a:spcBef>
              <a:spcAft>
                <a:spcPts val="588"/>
              </a:spcAft>
            </a:pPr>
            <a:r>
              <a:rPr lang="en-US" sz="1961" dirty="0">
                <a:solidFill>
                  <a:schemeClr val="tx1"/>
                </a:solidFill>
              </a:rPr>
              <a:t>  &lt;actions&gt;</a:t>
            </a:r>
          </a:p>
          <a:p>
            <a:pPr>
              <a:spcBef>
                <a:spcPts val="400"/>
              </a:spcBef>
              <a:spcAft>
                <a:spcPts val="588"/>
              </a:spcAft>
            </a:pPr>
            <a:r>
              <a:rPr lang="en-US" sz="1961" dirty="0">
                <a:solidFill>
                  <a:schemeClr val="tx1"/>
                </a:solidFill>
              </a:rPr>
              <a:t>    &lt;action </a:t>
            </a:r>
            <a:r>
              <a:rPr lang="en-US" sz="1961" dirty="0" err="1">
                <a:solidFill>
                  <a:schemeClr val="tx1"/>
                </a:solidFill>
              </a:rPr>
              <a:t>activationType</a:t>
            </a:r>
            <a:r>
              <a:rPr lang="en-US" sz="1961" dirty="0">
                <a:solidFill>
                  <a:schemeClr val="tx1"/>
                </a:solidFill>
              </a:rPr>
              <a:t>='system' arguments='snooze' content='' /&gt;</a:t>
            </a:r>
          </a:p>
          <a:p>
            <a:pPr>
              <a:spcBef>
                <a:spcPts val="400"/>
              </a:spcBef>
              <a:spcAft>
                <a:spcPts val="588"/>
              </a:spcAft>
            </a:pPr>
            <a:r>
              <a:rPr lang="en-US" sz="1961" dirty="0">
                <a:solidFill>
                  <a:schemeClr val="tx1"/>
                </a:solidFill>
              </a:rPr>
              <a:t>    &lt;action </a:t>
            </a:r>
            <a:r>
              <a:rPr lang="en-US" sz="1961" dirty="0" err="1">
                <a:solidFill>
                  <a:schemeClr val="tx1"/>
                </a:solidFill>
              </a:rPr>
              <a:t>activationType</a:t>
            </a:r>
            <a:r>
              <a:rPr lang="en-US" sz="1961" dirty="0">
                <a:solidFill>
                  <a:schemeClr val="tx1"/>
                </a:solidFill>
              </a:rPr>
              <a:t>='system' arguments='dismiss' content=''/&gt;</a:t>
            </a:r>
          </a:p>
          <a:p>
            <a:pPr>
              <a:spcBef>
                <a:spcPts val="400"/>
              </a:spcBef>
              <a:spcAft>
                <a:spcPts val="588"/>
              </a:spcAft>
            </a:pPr>
            <a:r>
              <a:rPr lang="en-US" sz="1961" dirty="0">
                <a:solidFill>
                  <a:schemeClr val="tx1"/>
                </a:solidFill>
              </a:rPr>
              <a:t>  &lt;/actions&gt;</a:t>
            </a:r>
          </a:p>
          <a:p>
            <a:pPr>
              <a:spcBef>
                <a:spcPts val="400"/>
              </a:spcBef>
              <a:spcAft>
                <a:spcPts val="588"/>
              </a:spcAft>
            </a:pPr>
            <a:r>
              <a:rPr lang="en-US" sz="1961" dirty="0">
                <a:solidFill>
                  <a:schemeClr val="tx1"/>
                </a:solidFill>
              </a:rPr>
              <a:t>&lt;/toast&gt;</a:t>
            </a:r>
          </a:p>
          <a:p>
            <a:pPr>
              <a:spcBef>
                <a:spcPts val="400"/>
              </a:spcBef>
            </a:pPr>
            <a:endParaRPr lang="en-US" sz="1961" dirty="0">
              <a:solidFill>
                <a:schemeClr val="tx1"/>
              </a:solidFill>
            </a:endParaRPr>
          </a:p>
        </p:txBody>
      </p:sp>
      <p:pic>
        <p:nvPicPr>
          <p:cNvPr id="7" name="Alarm"/>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359480" y="1189176"/>
            <a:ext cx="4304616" cy="2626016"/>
          </a:xfrm>
          <a:prstGeom prst="rect">
            <a:avLst/>
          </a:prstGeom>
        </p:spPr>
      </p:pic>
      <p:sp>
        <p:nvSpPr>
          <p:cNvPr id="10" name="Rectangle 9"/>
          <p:cNvSpPr/>
          <p:nvPr/>
        </p:nvSpPr>
        <p:spPr bwMode="auto">
          <a:xfrm>
            <a:off x="1315067" y="1969832"/>
            <a:ext cx="2838679" cy="394896"/>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691771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left)">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sz="5882" dirty="0" smtClean="0"/>
              <a:t>Demo: Interactive Toast</a:t>
            </a:r>
            <a:endParaRPr lang="en-GB" sz="5882" dirty="0"/>
          </a:p>
        </p:txBody>
      </p:sp>
      <p:sp>
        <p:nvSpPr>
          <p:cNvPr id="8" name="Text Placeholder 7"/>
          <p:cNvSpPr>
            <a:spLocks noGrp="1"/>
          </p:cNvSpPr>
          <p:nvPr>
            <p:ph type="body" sz="quarter" idx="12"/>
          </p:nvPr>
        </p:nvSpPr>
        <p:spPr/>
        <p:txBody>
          <a:bodyPr/>
          <a:lstStyle/>
          <a:p>
            <a:endParaRPr lang="en-GB" dirty="0"/>
          </a:p>
        </p:txBody>
      </p:sp>
      <p:sp>
        <p:nvSpPr>
          <p:cNvPr id="2" name="Text Placeholder 1"/>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1976504396"/>
      </p:ext>
    </p:extLst>
  </p:cSld>
  <p:clrMapOvr>
    <a:masterClrMapping/>
  </p:clrMapOvr>
  <mc:AlternateContent xmlns:mc="http://schemas.openxmlformats.org/markup-compatibility/2006" xmlns:p14="http://schemas.microsoft.com/office/powerpoint/2010/main">
    <mc:Choice Requires="p14">
      <p:transition spd="slow" p14:dur="1400">
        <p14:reveal/>
      </p:transition>
    </mc:Choice>
    <mc:Fallback xmlns="">
      <p:transition spd="slow">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sz="7842" dirty="0"/>
              <a:t>Push Notifications</a:t>
            </a:r>
            <a:br>
              <a:rPr lang="en-GB" sz="7842" dirty="0"/>
            </a:br>
            <a:endParaRPr lang="en-GB" sz="2745" dirty="0"/>
          </a:p>
        </p:txBody>
      </p:sp>
      <p:sp>
        <p:nvSpPr>
          <p:cNvPr id="6" name="Slide Number Placeholder 5"/>
          <p:cNvSpPr>
            <a:spLocks noGrp="1"/>
          </p:cNvSpPr>
          <p:nvPr>
            <p:ph type="sldNum" sz="quarter" idx="4294967295"/>
          </p:nvPr>
        </p:nvSpPr>
        <p:spPr/>
        <p:txBody>
          <a:bodyPr/>
          <a:lstStyle/>
          <a:p>
            <a:r>
              <a:rPr lang="en-US" dirty="0" smtClean="0"/>
              <a:t> </a:t>
            </a:r>
            <a:endParaRPr lang="en-US" dirty="0"/>
          </a:p>
        </p:txBody>
      </p:sp>
    </p:spTree>
    <p:extLst>
      <p:ext uri="{BB962C8B-B14F-4D97-AF65-F5344CB8AC3E}">
        <p14:creationId xmlns:p14="http://schemas.microsoft.com/office/powerpoint/2010/main" val="1668529294"/>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Notifications</a:t>
            </a:r>
            <a:endParaRPr lang="en-US" dirty="0"/>
          </a:p>
        </p:txBody>
      </p:sp>
      <p:sp>
        <p:nvSpPr>
          <p:cNvPr id="3" name="Content Placeholder 2"/>
          <p:cNvSpPr>
            <a:spLocks noGrp="1"/>
          </p:cNvSpPr>
          <p:nvPr>
            <p:ph type="body" sz="quarter" idx="10"/>
          </p:nvPr>
        </p:nvSpPr>
        <p:spPr>
          <a:prstGeom prst="rect">
            <a:avLst/>
          </a:prstGeom>
        </p:spPr>
        <p:txBody>
          <a:bodyPr>
            <a:normAutofit/>
          </a:bodyPr>
          <a:lstStyle/>
          <a:p>
            <a:r>
              <a:rPr lang="en-US" dirty="0" smtClean="0"/>
              <a:t>Lots of ways to make use of notifications</a:t>
            </a:r>
          </a:p>
          <a:p>
            <a:endParaRPr lang="en-US" dirty="0" smtClean="0"/>
          </a:p>
          <a:p>
            <a:endParaRPr lang="en-US" dirty="0" smtClean="0"/>
          </a:p>
          <a:p>
            <a:endParaRPr lang="en-US" dirty="0" smtClean="0"/>
          </a:p>
          <a:p>
            <a:endParaRPr lang="en-US" dirty="0" smtClean="0"/>
          </a:p>
        </p:txBody>
      </p:sp>
      <p:pic>
        <p:nvPicPr>
          <p:cNvPr id="4" name="Picture 3"/>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9161" y="3558674"/>
            <a:ext cx="2905945" cy="1412613"/>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854940" y="3558674"/>
            <a:ext cx="1419340" cy="1412613"/>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5647789" y="3561715"/>
            <a:ext cx="3021432" cy="3090385"/>
          </a:xfrm>
          <a:prstGeom prst="rect">
            <a:avLst/>
          </a:prstGeom>
        </p:spPr>
      </p:pic>
      <p:pic>
        <p:nvPicPr>
          <p:cNvPr id="8" name="Picture 7"/>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5653407" y="3541206"/>
            <a:ext cx="3022962" cy="433439"/>
          </a:xfrm>
          <a:prstGeom prst="rect">
            <a:avLst/>
          </a:prstGeom>
        </p:spPr>
      </p:pic>
      <p:sp>
        <p:nvSpPr>
          <p:cNvPr id="10" name="TextBox 9"/>
          <p:cNvSpPr txBox="1"/>
          <p:nvPr/>
        </p:nvSpPr>
        <p:spPr>
          <a:xfrm>
            <a:off x="459161" y="2720456"/>
            <a:ext cx="2905945" cy="778454"/>
          </a:xfrm>
          <a:prstGeom prst="rect">
            <a:avLst/>
          </a:prstGeom>
          <a:noFill/>
        </p:spPr>
        <p:txBody>
          <a:bodyPr wrap="square" lIns="179285" tIns="143428" rIns="179285" bIns="143428" rtlCol="0">
            <a:spAutoFit/>
          </a:bodyPr>
          <a:lstStyle/>
          <a:p>
            <a:pPr algn="ctr">
              <a:lnSpc>
                <a:spcPct val="90000"/>
              </a:lnSpc>
            </a:pPr>
            <a:r>
              <a:rPr lang="en-US" sz="3529" dirty="0">
                <a:gradFill>
                  <a:gsLst>
                    <a:gs pos="2917">
                      <a:schemeClr val="tx1"/>
                    </a:gs>
                    <a:gs pos="30000">
                      <a:schemeClr val="tx1"/>
                    </a:gs>
                  </a:gsLst>
                  <a:lin ang="5400000" scaled="0"/>
                </a:gradFill>
              </a:rPr>
              <a:t>Tile</a:t>
            </a:r>
          </a:p>
        </p:txBody>
      </p:sp>
      <p:sp>
        <p:nvSpPr>
          <p:cNvPr id="11" name="TextBox 10"/>
          <p:cNvSpPr txBox="1"/>
          <p:nvPr/>
        </p:nvSpPr>
        <p:spPr>
          <a:xfrm>
            <a:off x="5630308" y="2720456"/>
            <a:ext cx="3037801" cy="778454"/>
          </a:xfrm>
          <a:prstGeom prst="rect">
            <a:avLst/>
          </a:prstGeom>
          <a:noFill/>
        </p:spPr>
        <p:txBody>
          <a:bodyPr wrap="square" lIns="179285" tIns="143428" rIns="179285" bIns="143428" rtlCol="0">
            <a:spAutoFit/>
          </a:bodyPr>
          <a:lstStyle/>
          <a:p>
            <a:pPr algn="ctr">
              <a:lnSpc>
                <a:spcPct val="90000"/>
              </a:lnSpc>
            </a:pPr>
            <a:r>
              <a:rPr lang="en-US" sz="3529" dirty="0">
                <a:gradFill>
                  <a:gsLst>
                    <a:gs pos="2917">
                      <a:schemeClr val="tx1"/>
                    </a:gs>
                    <a:gs pos="30000">
                      <a:schemeClr val="tx1"/>
                    </a:gs>
                  </a:gsLst>
                  <a:lin ang="5400000" scaled="0"/>
                </a:gradFill>
              </a:rPr>
              <a:t>Toast</a:t>
            </a:r>
          </a:p>
        </p:txBody>
      </p:sp>
      <p:sp>
        <p:nvSpPr>
          <p:cNvPr id="12" name="TextBox 11"/>
          <p:cNvSpPr txBox="1"/>
          <p:nvPr/>
        </p:nvSpPr>
        <p:spPr>
          <a:xfrm>
            <a:off x="3713891" y="2720456"/>
            <a:ext cx="1701436" cy="778454"/>
          </a:xfrm>
          <a:prstGeom prst="rect">
            <a:avLst/>
          </a:prstGeom>
          <a:noFill/>
        </p:spPr>
        <p:txBody>
          <a:bodyPr wrap="square" lIns="179285" tIns="143428" rIns="179285" bIns="143428" rtlCol="0">
            <a:spAutoFit/>
          </a:bodyPr>
          <a:lstStyle/>
          <a:p>
            <a:pPr algn="ctr">
              <a:lnSpc>
                <a:spcPct val="90000"/>
              </a:lnSpc>
            </a:pPr>
            <a:r>
              <a:rPr lang="en-US" sz="3529" dirty="0">
                <a:gradFill>
                  <a:gsLst>
                    <a:gs pos="2917">
                      <a:schemeClr val="tx1"/>
                    </a:gs>
                    <a:gs pos="30000">
                      <a:schemeClr val="tx1"/>
                    </a:gs>
                  </a:gsLst>
                  <a:lin ang="5400000" scaled="0"/>
                </a:gradFill>
              </a:rPr>
              <a:t>Badge</a:t>
            </a:r>
          </a:p>
        </p:txBody>
      </p:sp>
      <p:sp>
        <p:nvSpPr>
          <p:cNvPr id="13" name="TextBox 12"/>
          <p:cNvSpPr txBox="1"/>
          <p:nvPr/>
        </p:nvSpPr>
        <p:spPr>
          <a:xfrm>
            <a:off x="9033359" y="2454356"/>
            <a:ext cx="2883463" cy="1104318"/>
          </a:xfrm>
          <a:prstGeom prst="rect">
            <a:avLst/>
          </a:prstGeom>
          <a:noFill/>
        </p:spPr>
        <p:txBody>
          <a:bodyPr wrap="square" lIns="179285" tIns="143428" rIns="179285" bIns="143428" rtlCol="0">
            <a:spAutoFit/>
          </a:bodyPr>
          <a:lstStyle/>
          <a:p>
            <a:pPr algn="ctr">
              <a:lnSpc>
                <a:spcPct val="90000"/>
              </a:lnSpc>
            </a:pPr>
            <a:r>
              <a:rPr lang="en-US" sz="3529" dirty="0">
                <a:gradFill>
                  <a:gsLst>
                    <a:gs pos="2917">
                      <a:schemeClr val="tx1"/>
                    </a:gs>
                    <a:gs pos="30000">
                      <a:schemeClr val="tx1"/>
                    </a:gs>
                  </a:gsLst>
                  <a:lin ang="5400000" scaled="0"/>
                </a:gradFill>
              </a:rPr>
              <a:t>Raw</a:t>
            </a:r>
          </a:p>
          <a:p>
            <a:pPr algn="ctr">
              <a:lnSpc>
                <a:spcPct val="90000"/>
              </a:lnSpc>
            </a:pPr>
            <a:r>
              <a:rPr lang="en-US" sz="2353" dirty="0">
                <a:gradFill>
                  <a:gsLst>
                    <a:gs pos="2917">
                      <a:schemeClr val="tx1"/>
                    </a:gs>
                    <a:gs pos="30000">
                      <a:schemeClr val="tx1"/>
                    </a:gs>
                  </a:gsLst>
                  <a:lin ang="5400000" scaled="0"/>
                </a:gradFill>
              </a:rPr>
              <a:t>(background task)</a:t>
            </a:r>
          </a:p>
        </p:txBody>
      </p:sp>
      <p:sp>
        <p:nvSpPr>
          <p:cNvPr id="7" name="TextBox 6"/>
          <p:cNvSpPr txBox="1"/>
          <p:nvPr/>
        </p:nvSpPr>
        <p:spPr>
          <a:xfrm>
            <a:off x="9223250" y="4437806"/>
            <a:ext cx="2725197" cy="470898"/>
          </a:xfrm>
          <a:prstGeom prst="rect">
            <a:avLst/>
          </a:prstGeom>
          <a:noFill/>
        </p:spPr>
        <p:txBody>
          <a:bodyPr wrap="square" lIns="137160" tIns="109728" rIns="137160" bIns="109728" rtlCol="0">
            <a:spAutoFit/>
          </a:bodyPr>
          <a:lstStyle/>
          <a:p>
            <a:pPr>
              <a:lnSpc>
                <a:spcPct val="90000"/>
              </a:lnSpc>
              <a:spcBef>
                <a:spcPts val="600"/>
              </a:spcBef>
            </a:pPr>
            <a:r>
              <a:rPr lang="en-GB" dirty="0" smtClean="0">
                <a:latin typeface="Consolas" panose="020B0609020204030204" pitchFamily="49" charset="0"/>
                <a:cs typeface="Consolas" panose="020B0609020204030204" pitchFamily="49" charset="0"/>
              </a:rPr>
              <a:t>{app-specific data</a:t>
            </a:r>
            <a:r>
              <a:rPr lang="en-GB"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29606707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p:cNvSpPr/>
          <p:nvPr/>
        </p:nvSpPr>
        <p:spPr bwMode="auto">
          <a:xfrm>
            <a:off x="0" y="1561448"/>
            <a:ext cx="12176151" cy="2539870"/>
          </a:xfrm>
          <a:prstGeom prst="rect">
            <a:avLst/>
          </a:prstGeom>
          <a:solidFill>
            <a:schemeClr val="bg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grpSp>
        <p:nvGrpSpPr>
          <p:cNvPr id="4" name="Group 3"/>
          <p:cNvGrpSpPr/>
          <p:nvPr/>
        </p:nvGrpSpPr>
        <p:grpSpPr>
          <a:xfrm>
            <a:off x="460901" y="1623603"/>
            <a:ext cx="3543442" cy="4301868"/>
            <a:chOff x="216722" y="1655663"/>
            <a:chExt cx="3614495" cy="4388129"/>
          </a:xfrm>
        </p:grpSpPr>
        <p:sp>
          <p:nvSpPr>
            <p:cNvPr id="3" name="Rectangle 2"/>
            <p:cNvSpPr/>
            <p:nvPr/>
          </p:nvSpPr>
          <p:spPr bwMode="auto">
            <a:xfrm>
              <a:off x="2179637" y="4954790"/>
              <a:ext cx="1600200" cy="838200"/>
            </a:xfrm>
            <a:prstGeom prst="rect">
              <a:avLst/>
            </a:prstGeom>
            <a:solidFill>
              <a:schemeClr val="accent2">
                <a:lumMod val="20000"/>
                <a:lumOff val="8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8" name="Content Placeholder 2"/>
            <p:cNvSpPr txBox="1">
              <a:spLocks/>
            </p:cNvSpPr>
            <p:nvPr/>
          </p:nvSpPr>
          <p:spPr>
            <a:xfrm>
              <a:off x="219460" y="1655663"/>
              <a:ext cx="3611756" cy="320951"/>
            </a:xfrm>
            <a:prstGeom prst="rect">
              <a:avLst/>
            </a:prstGeom>
          </p:spPr>
          <p:txBody>
            <a:bodyPr vert="horz" lIns="91427" tIns="45713" rIns="91427" bIns="45713"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1800" b="1" dirty="0">
                  <a:solidFill>
                    <a:schemeClr val="bg1"/>
                  </a:solidFill>
                  <a:latin typeface="Segoe UI Light" panose="020B0502040204020203" pitchFamily="34" charset="0"/>
                  <a:cs typeface="Segoe UI Light" panose="020B0502040204020203" pitchFamily="34" charset="0"/>
                </a:rPr>
                <a:t>Basic</a:t>
              </a:r>
              <a:r>
                <a:rPr lang="en-US" sz="1600" dirty="0">
                  <a:latin typeface="+mj-lt"/>
                  <a:cs typeface="Segoe UI Semibold" panose="020B0702040204020203" pitchFamily="34" charset="0"/>
                </a:rPr>
                <a:t> </a:t>
              </a:r>
              <a:r>
                <a:rPr lang="en-US" sz="1800" b="1" dirty="0">
                  <a:solidFill>
                    <a:schemeClr val="bg1"/>
                  </a:solidFill>
                  <a:latin typeface="Segoe UI Light" panose="020B0502040204020203" pitchFamily="34" charset="0"/>
                  <a:cs typeface="Segoe UI Light" panose="020B0502040204020203" pitchFamily="34" charset="0"/>
                </a:rPr>
                <a:t>State</a:t>
              </a:r>
              <a:r>
                <a:rPr lang="en-US" sz="1600" dirty="0">
                  <a:latin typeface="+mj-lt"/>
                  <a:cs typeface="Segoe UI Light"/>
                </a:rPr>
                <a:t/>
              </a:r>
              <a:br>
                <a:rPr lang="en-US" sz="1600" dirty="0">
                  <a:latin typeface="+mj-lt"/>
                  <a:cs typeface="Segoe UI Light"/>
                </a:rPr>
              </a:br>
              <a:endParaRPr lang="en-US" sz="1600" dirty="0">
                <a:latin typeface="+mj-lt"/>
                <a:cs typeface="Segoe UI Light"/>
              </a:endParaRPr>
            </a:p>
          </p:txBody>
        </p:sp>
        <p:sp>
          <p:nvSpPr>
            <p:cNvPr id="14" name="Subtitle 2"/>
            <p:cNvSpPr txBox="1">
              <a:spLocks/>
            </p:cNvSpPr>
            <p:nvPr/>
          </p:nvSpPr>
          <p:spPr>
            <a:xfrm>
              <a:off x="2295698" y="5596360"/>
              <a:ext cx="1535519"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Segoe UI Light" panose="020B0502040204020203" pitchFamily="34" charset="0"/>
                  <a:cs typeface="Segoe UI Light" panose="020B0502040204020203" pitchFamily="34" charset="0"/>
                </a:rPr>
                <a:t>Plate</a:t>
              </a:r>
              <a:endParaRPr lang="en-US" sz="1050" dirty="0">
                <a:latin typeface="Segoe UI Light" panose="020B0502040204020203" pitchFamily="34" charset="0"/>
                <a:cs typeface="Segoe UI Light" panose="020B0502040204020203" pitchFamily="34" charset="0"/>
              </a:endParaRPr>
            </a:p>
          </p:txBody>
        </p:sp>
        <p:sp>
          <p:nvSpPr>
            <p:cNvPr id="15" name="Subtitle 2"/>
            <p:cNvSpPr txBox="1">
              <a:spLocks/>
            </p:cNvSpPr>
            <p:nvPr/>
          </p:nvSpPr>
          <p:spPr>
            <a:xfrm>
              <a:off x="2295698" y="5298515"/>
              <a:ext cx="1535519"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Segoe UI Light" panose="020B0502040204020203" pitchFamily="34" charset="0"/>
                  <a:cs typeface="Segoe UI Light" panose="020B0502040204020203" pitchFamily="34" charset="0"/>
                </a:rPr>
                <a:t>App</a:t>
              </a:r>
              <a:r>
                <a:rPr lang="en-US" sz="1050" dirty="0">
                  <a:solidFill>
                    <a:schemeClr val="tx1">
                      <a:lumMod val="50000"/>
                      <a:lumOff val="50000"/>
                    </a:schemeClr>
                  </a:solidFill>
                  <a:latin typeface="Segoe UI Light" panose="020B0502040204020203" pitchFamily="34" charset="0"/>
                  <a:cs typeface="Segoe UI Light" panose="020B0502040204020203" pitchFamily="34" charset="0"/>
                </a:rPr>
                <a:t> </a:t>
              </a:r>
              <a:r>
                <a:rPr lang="en-US" sz="1400" dirty="0">
                  <a:latin typeface="Segoe UI Light" panose="020B0502040204020203" pitchFamily="34" charset="0"/>
                  <a:cs typeface="Segoe UI Light" panose="020B0502040204020203" pitchFamily="34" charset="0"/>
                </a:rPr>
                <a:t>Logo</a:t>
              </a:r>
            </a:p>
          </p:txBody>
        </p:sp>
        <p:sp>
          <p:nvSpPr>
            <p:cNvPr id="16" name="Subtitle 2"/>
            <p:cNvSpPr txBox="1">
              <a:spLocks/>
            </p:cNvSpPr>
            <p:nvPr/>
          </p:nvSpPr>
          <p:spPr>
            <a:xfrm>
              <a:off x="2295698" y="5029954"/>
              <a:ext cx="1535519"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Segoe UI Light" panose="020B0502040204020203" pitchFamily="34" charset="0"/>
                  <a:cs typeface="Segoe UI Light" panose="020B0502040204020203" pitchFamily="34" charset="0"/>
                </a:rPr>
                <a:t>Short Name</a:t>
              </a:r>
            </a:p>
          </p:txBody>
        </p:sp>
        <p:pic>
          <p:nvPicPr>
            <p:cNvPr id="31" name="Picture 2"/>
            <p:cNvPicPr>
              <a:picLocks noChangeAspect="1"/>
            </p:cNvPicPr>
            <p:nvPr/>
          </p:nvPicPr>
          <p:blipFill>
            <a:blip r:embed="rId3">
              <a:biLevel thresh="75000"/>
              <a:extLst>
                <a:ext uri="{28A0092B-C50C-407E-A947-70E740481C1C}">
                  <a14:useLocalDpi xmlns:a14="http://schemas.microsoft.com/office/drawing/2010/main"/>
                </a:ext>
              </a:extLst>
            </a:blip>
            <a:stretch>
              <a:fillRect/>
            </a:stretch>
          </p:blipFill>
          <p:spPr>
            <a:xfrm>
              <a:off x="216722" y="2027713"/>
              <a:ext cx="1970739" cy="4016079"/>
            </a:xfrm>
            <a:prstGeom prst="rect">
              <a:avLst/>
            </a:prstGeom>
          </p:spPr>
        </p:pic>
        <p:sp>
          <p:nvSpPr>
            <p:cNvPr id="34" name="Subtitle 2"/>
            <p:cNvSpPr txBox="1">
              <a:spLocks/>
            </p:cNvSpPr>
            <p:nvPr/>
          </p:nvSpPr>
          <p:spPr>
            <a:xfrm>
              <a:off x="2295698" y="2466858"/>
              <a:ext cx="1535519"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Plate</a:t>
              </a:r>
            </a:p>
          </p:txBody>
        </p:sp>
        <p:sp>
          <p:nvSpPr>
            <p:cNvPr id="35" name="Subtitle 2"/>
            <p:cNvSpPr txBox="1">
              <a:spLocks/>
            </p:cNvSpPr>
            <p:nvPr/>
          </p:nvSpPr>
          <p:spPr>
            <a:xfrm>
              <a:off x="2295698" y="2977442"/>
              <a:ext cx="1535519"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App Logo</a:t>
              </a:r>
            </a:p>
          </p:txBody>
        </p:sp>
        <p:sp>
          <p:nvSpPr>
            <p:cNvPr id="36" name="Subtitle 2"/>
            <p:cNvSpPr txBox="1">
              <a:spLocks/>
            </p:cNvSpPr>
            <p:nvPr/>
          </p:nvSpPr>
          <p:spPr>
            <a:xfrm>
              <a:off x="2295698" y="3780026"/>
              <a:ext cx="1535519"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Short Name</a:t>
              </a:r>
            </a:p>
          </p:txBody>
        </p:sp>
        <p:cxnSp>
          <p:nvCxnSpPr>
            <p:cNvPr id="46" name="Straight Connector 55"/>
            <p:cNvCxnSpPr/>
            <p:nvPr/>
          </p:nvCxnSpPr>
          <p:spPr>
            <a:xfrm>
              <a:off x="1201172" y="3044050"/>
              <a:ext cx="98628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56"/>
            <p:cNvCxnSpPr/>
            <p:nvPr/>
          </p:nvCxnSpPr>
          <p:spPr>
            <a:xfrm>
              <a:off x="1719290" y="2543207"/>
              <a:ext cx="46817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8" name="Group 59"/>
            <p:cNvGrpSpPr/>
            <p:nvPr/>
          </p:nvGrpSpPr>
          <p:grpSpPr>
            <a:xfrm>
              <a:off x="743510" y="3612627"/>
              <a:ext cx="1443951" cy="243134"/>
              <a:chOff x="728133" y="2599267"/>
              <a:chExt cx="1415767" cy="238388"/>
            </a:xfrm>
          </p:grpSpPr>
          <p:cxnSp>
            <p:nvCxnSpPr>
              <p:cNvPr id="51" name="Straight Connector 60"/>
              <p:cNvCxnSpPr/>
              <p:nvPr/>
            </p:nvCxnSpPr>
            <p:spPr>
              <a:xfrm>
                <a:off x="728133" y="2837655"/>
                <a:ext cx="1415767"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65"/>
              <p:cNvCxnSpPr/>
              <p:nvPr/>
            </p:nvCxnSpPr>
            <p:spPr>
              <a:xfrm>
                <a:off x="728133" y="2599267"/>
                <a:ext cx="0" cy="238388"/>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5" name="Group 4"/>
          <p:cNvGrpSpPr/>
          <p:nvPr/>
        </p:nvGrpSpPr>
        <p:grpSpPr>
          <a:xfrm>
            <a:off x="4387632" y="1629518"/>
            <a:ext cx="3646164" cy="4301868"/>
            <a:chOff x="4312356" y="1655663"/>
            <a:chExt cx="3719277" cy="4388129"/>
          </a:xfrm>
        </p:grpSpPr>
        <p:sp>
          <p:nvSpPr>
            <p:cNvPr id="57" name="Rectangle 56"/>
            <p:cNvSpPr/>
            <p:nvPr/>
          </p:nvSpPr>
          <p:spPr bwMode="auto">
            <a:xfrm>
              <a:off x="6294437" y="4945062"/>
              <a:ext cx="1600200" cy="838200"/>
            </a:xfrm>
            <a:prstGeom prst="rect">
              <a:avLst/>
            </a:prstGeom>
            <a:solidFill>
              <a:schemeClr val="accent2">
                <a:lumMod val="20000"/>
                <a:lumOff val="8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54" name="Rectangle 53"/>
            <p:cNvSpPr/>
            <p:nvPr/>
          </p:nvSpPr>
          <p:spPr bwMode="auto">
            <a:xfrm>
              <a:off x="6294437" y="4716462"/>
              <a:ext cx="1600200" cy="228600"/>
            </a:xfrm>
            <a:prstGeom prst="rect">
              <a:avLst/>
            </a:prstGeom>
            <a:solidFill>
              <a:schemeClr val="accent5">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11" name="Content Placeholder 2"/>
            <p:cNvSpPr txBox="1">
              <a:spLocks/>
            </p:cNvSpPr>
            <p:nvPr/>
          </p:nvSpPr>
          <p:spPr>
            <a:xfrm>
              <a:off x="4316638" y="1655663"/>
              <a:ext cx="3714995" cy="320951"/>
            </a:xfrm>
            <a:prstGeom prst="rect">
              <a:avLst/>
            </a:prstGeom>
          </p:spPr>
          <p:txBody>
            <a:bodyPr vert="horz" lIns="91427" tIns="45713" rIns="91427" bIns="45713"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1600" b="1" dirty="0">
                  <a:solidFill>
                    <a:schemeClr val="bg1"/>
                  </a:solidFill>
                  <a:latin typeface="Segoe UI Light" panose="020B0502040204020203" pitchFamily="34" charset="0"/>
                  <a:cs typeface="Segoe UI Light" panose="020B0502040204020203" pitchFamily="34" charset="0"/>
                </a:rPr>
                <a:t>Semi-Live State</a:t>
              </a:r>
              <a:br>
                <a:rPr lang="en-US" sz="1600" b="1" dirty="0">
                  <a:solidFill>
                    <a:schemeClr val="bg1"/>
                  </a:solidFill>
                  <a:latin typeface="Segoe UI Light" panose="020B0502040204020203" pitchFamily="34" charset="0"/>
                  <a:cs typeface="Segoe UI Light" panose="020B0502040204020203" pitchFamily="34" charset="0"/>
                </a:rPr>
              </a:br>
              <a:endParaRPr lang="en-US" sz="1600" b="1" dirty="0">
                <a:solidFill>
                  <a:schemeClr val="bg1"/>
                </a:solidFill>
                <a:latin typeface="Segoe UI Light" panose="020B0502040204020203" pitchFamily="34" charset="0"/>
                <a:cs typeface="Segoe UI Light" panose="020B0502040204020203" pitchFamily="34" charset="0"/>
              </a:endParaRPr>
            </a:p>
          </p:txBody>
        </p:sp>
        <p:sp>
          <p:nvSpPr>
            <p:cNvPr id="17" name="Subtitle 2"/>
            <p:cNvSpPr txBox="1">
              <a:spLocks/>
            </p:cNvSpPr>
            <p:nvPr/>
          </p:nvSpPr>
          <p:spPr>
            <a:xfrm>
              <a:off x="6371521" y="5596360"/>
              <a:ext cx="1474740"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Segoe UI Light" panose="020B0502040204020203" pitchFamily="34" charset="0"/>
                  <a:cs typeface="Segoe UI Light" panose="020B0502040204020203" pitchFamily="34" charset="0"/>
                </a:rPr>
                <a:t>Plate</a:t>
              </a:r>
            </a:p>
          </p:txBody>
        </p:sp>
        <p:sp>
          <p:nvSpPr>
            <p:cNvPr id="18" name="Subtitle 2"/>
            <p:cNvSpPr txBox="1">
              <a:spLocks/>
            </p:cNvSpPr>
            <p:nvPr/>
          </p:nvSpPr>
          <p:spPr>
            <a:xfrm>
              <a:off x="6371521" y="5298515"/>
              <a:ext cx="1474740"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Segoe UI Light" panose="020B0502040204020203" pitchFamily="34" charset="0"/>
                  <a:cs typeface="Segoe UI Light" panose="020B0502040204020203" pitchFamily="34" charset="0"/>
                </a:rPr>
                <a:t>App Logo</a:t>
              </a:r>
            </a:p>
          </p:txBody>
        </p:sp>
        <p:sp>
          <p:nvSpPr>
            <p:cNvPr id="19" name="Subtitle 2"/>
            <p:cNvSpPr txBox="1">
              <a:spLocks/>
            </p:cNvSpPr>
            <p:nvPr/>
          </p:nvSpPr>
          <p:spPr>
            <a:xfrm>
              <a:off x="6371521" y="5029954"/>
              <a:ext cx="1474740"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Segoe UI Light" panose="020B0502040204020203" pitchFamily="34" charset="0"/>
                  <a:cs typeface="Segoe UI Light" panose="020B0502040204020203" pitchFamily="34" charset="0"/>
                </a:rPr>
                <a:t>Short Name</a:t>
              </a:r>
            </a:p>
          </p:txBody>
        </p:sp>
        <p:sp>
          <p:nvSpPr>
            <p:cNvPr id="20" name="Subtitle 2"/>
            <p:cNvSpPr txBox="1">
              <a:spLocks/>
            </p:cNvSpPr>
            <p:nvPr/>
          </p:nvSpPr>
          <p:spPr>
            <a:xfrm>
              <a:off x="6371521" y="4753898"/>
              <a:ext cx="1474740"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solidFill>
                    <a:schemeClr val="bg1"/>
                  </a:solidFill>
                  <a:latin typeface="Segoe UI Light" panose="020B0502040204020203" pitchFamily="34" charset="0"/>
                  <a:cs typeface="Segoe UI Light" panose="020B0502040204020203" pitchFamily="34" charset="0"/>
                </a:rPr>
                <a:t>Badge</a:t>
              </a:r>
            </a:p>
          </p:txBody>
        </p:sp>
        <p:pic>
          <p:nvPicPr>
            <p:cNvPr id="33" name="Picture 25"/>
            <p:cNvPicPr>
              <a:picLocks noChangeAspect="1"/>
            </p:cNvPicPr>
            <p:nvPr/>
          </p:nvPicPr>
          <p:blipFill>
            <a:blip r:embed="rId4">
              <a:biLevel thresh="75000"/>
              <a:extLst>
                <a:ext uri="{28A0092B-C50C-407E-A947-70E740481C1C}">
                  <a14:useLocalDpi xmlns:a14="http://schemas.microsoft.com/office/drawing/2010/main"/>
                </a:ext>
              </a:extLst>
            </a:blip>
            <a:stretch>
              <a:fillRect/>
            </a:stretch>
          </p:blipFill>
          <p:spPr>
            <a:xfrm>
              <a:off x="4312356" y="2027713"/>
              <a:ext cx="1970739" cy="4016079"/>
            </a:xfrm>
            <a:prstGeom prst="rect">
              <a:avLst/>
            </a:prstGeom>
          </p:spPr>
        </p:pic>
        <p:sp>
          <p:nvSpPr>
            <p:cNvPr id="37" name="Subtitle 2"/>
            <p:cNvSpPr txBox="1">
              <a:spLocks/>
            </p:cNvSpPr>
            <p:nvPr/>
          </p:nvSpPr>
          <p:spPr>
            <a:xfrm>
              <a:off x="6371520" y="2466858"/>
              <a:ext cx="1535519"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Plate</a:t>
              </a:r>
            </a:p>
          </p:txBody>
        </p:sp>
        <p:sp>
          <p:nvSpPr>
            <p:cNvPr id="38" name="Subtitle 2"/>
            <p:cNvSpPr txBox="1">
              <a:spLocks/>
            </p:cNvSpPr>
            <p:nvPr/>
          </p:nvSpPr>
          <p:spPr>
            <a:xfrm>
              <a:off x="6371520" y="2977442"/>
              <a:ext cx="1535519"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App Logo</a:t>
              </a:r>
            </a:p>
          </p:txBody>
        </p:sp>
        <p:sp>
          <p:nvSpPr>
            <p:cNvPr id="39" name="Subtitle 2"/>
            <p:cNvSpPr txBox="1">
              <a:spLocks/>
            </p:cNvSpPr>
            <p:nvPr/>
          </p:nvSpPr>
          <p:spPr>
            <a:xfrm>
              <a:off x="6371520" y="3780026"/>
              <a:ext cx="1535519"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Short Name</a:t>
              </a:r>
            </a:p>
          </p:txBody>
        </p:sp>
        <p:sp>
          <p:nvSpPr>
            <p:cNvPr id="40" name="Subtitle 2"/>
            <p:cNvSpPr txBox="1">
              <a:spLocks/>
            </p:cNvSpPr>
            <p:nvPr/>
          </p:nvSpPr>
          <p:spPr>
            <a:xfrm>
              <a:off x="6371521" y="3478867"/>
              <a:ext cx="1474740"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Badge</a:t>
              </a:r>
            </a:p>
          </p:txBody>
        </p:sp>
        <p:grpSp>
          <p:nvGrpSpPr>
            <p:cNvPr id="59" name="Group 66"/>
            <p:cNvGrpSpPr/>
            <p:nvPr/>
          </p:nvGrpSpPr>
          <p:grpSpPr>
            <a:xfrm>
              <a:off x="4824081" y="3612627"/>
              <a:ext cx="1443951" cy="243134"/>
              <a:chOff x="728133" y="2599267"/>
              <a:chExt cx="1415767" cy="238388"/>
            </a:xfrm>
          </p:grpSpPr>
          <p:cxnSp>
            <p:nvCxnSpPr>
              <p:cNvPr id="60" name="Straight Connector 71"/>
              <p:cNvCxnSpPr/>
              <p:nvPr/>
            </p:nvCxnSpPr>
            <p:spPr>
              <a:xfrm>
                <a:off x="728133" y="2837655"/>
                <a:ext cx="1415767"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72"/>
              <p:cNvCxnSpPr/>
              <p:nvPr/>
            </p:nvCxnSpPr>
            <p:spPr>
              <a:xfrm>
                <a:off x="728133" y="2599267"/>
                <a:ext cx="0" cy="238388"/>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62" name="Straight Connector 73"/>
            <p:cNvCxnSpPr/>
            <p:nvPr/>
          </p:nvCxnSpPr>
          <p:spPr>
            <a:xfrm>
              <a:off x="5273167" y="3044050"/>
              <a:ext cx="98628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Straight Connector 74"/>
            <p:cNvCxnSpPr/>
            <p:nvPr/>
          </p:nvCxnSpPr>
          <p:spPr>
            <a:xfrm>
              <a:off x="5791286" y="2543207"/>
              <a:ext cx="46817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Straight Connector 75"/>
            <p:cNvCxnSpPr/>
            <p:nvPr/>
          </p:nvCxnSpPr>
          <p:spPr>
            <a:xfrm>
              <a:off x="5791286" y="3543542"/>
              <a:ext cx="46817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8112956" y="1623603"/>
            <a:ext cx="3654894" cy="4301868"/>
            <a:chOff x="8413814" y="1655663"/>
            <a:chExt cx="3728182" cy="4388129"/>
          </a:xfrm>
        </p:grpSpPr>
        <p:sp>
          <p:nvSpPr>
            <p:cNvPr id="74" name="Rectangle 73"/>
            <p:cNvSpPr/>
            <p:nvPr/>
          </p:nvSpPr>
          <p:spPr bwMode="auto">
            <a:xfrm>
              <a:off x="10409237" y="5478462"/>
              <a:ext cx="1600200" cy="304800"/>
            </a:xfrm>
            <a:prstGeom prst="rect">
              <a:avLst/>
            </a:prstGeom>
            <a:solidFill>
              <a:schemeClr val="accent2">
                <a:lumMod val="20000"/>
                <a:lumOff val="8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75" name="Rectangle 74"/>
            <p:cNvSpPr/>
            <p:nvPr/>
          </p:nvSpPr>
          <p:spPr bwMode="auto">
            <a:xfrm>
              <a:off x="10409237" y="4411662"/>
              <a:ext cx="1600200" cy="838200"/>
            </a:xfrm>
            <a:prstGeom prst="rect">
              <a:avLst/>
            </a:prstGeom>
            <a:solidFill>
              <a:schemeClr val="accent2">
                <a:lumMod val="20000"/>
                <a:lumOff val="8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56" name="Rectangle 55"/>
            <p:cNvSpPr/>
            <p:nvPr/>
          </p:nvSpPr>
          <p:spPr bwMode="auto">
            <a:xfrm>
              <a:off x="10409237" y="5249862"/>
              <a:ext cx="1600200" cy="228600"/>
            </a:xfrm>
            <a:prstGeom prst="rect">
              <a:avLst/>
            </a:prstGeom>
            <a:solidFill>
              <a:schemeClr val="accent5">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12" name="Content Placeholder 2"/>
            <p:cNvSpPr txBox="1">
              <a:spLocks/>
            </p:cNvSpPr>
            <p:nvPr/>
          </p:nvSpPr>
          <p:spPr>
            <a:xfrm>
              <a:off x="8413815" y="1655663"/>
              <a:ext cx="3728181" cy="320951"/>
            </a:xfrm>
            <a:prstGeom prst="rect">
              <a:avLst/>
            </a:prstGeom>
          </p:spPr>
          <p:txBody>
            <a:bodyPr vert="horz" lIns="91427" tIns="45713" rIns="91427" bIns="45713"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1600" b="1" dirty="0">
                  <a:solidFill>
                    <a:schemeClr val="bg1"/>
                  </a:solidFill>
                  <a:latin typeface="Segoe UI Light" panose="020B0502040204020203" pitchFamily="34" charset="0"/>
                  <a:cs typeface="Segoe UI Light" panose="020B0502040204020203" pitchFamily="34" charset="0"/>
                </a:rPr>
                <a:t>Live State</a:t>
              </a:r>
              <a:br>
                <a:rPr lang="en-US" sz="1600" b="1" dirty="0">
                  <a:solidFill>
                    <a:schemeClr val="bg1"/>
                  </a:solidFill>
                  <a:latin typeface="Segoe UI Light" panose="020B0502040204020203" pitchFamily="34" charset="0"/>
                  <a:cs typeface="Segoe UI Light" panose="020B0502040204020203" pitchFamily="34" charset="0"/>
                </a:rPr>
              </a:br>
              <a:endParaRPr lang="en-US" sz="1600" b="1" dirty="0">
                <a:solidFill>
                  <a:schemeClr val="bg1"/>
                </a:solidFill>
                <a:latin typeface="Segoe UI Light" panose="020B0502040204020203" pitchFamily="34" charset="0"/>
                <a:cs typeface="Segoe UI Light" panose="020B0502040204020203" pitchFamily="34" charset="0"/>
              </a:endParaRPr>
            </a:p>
          </p:txBody>
        </p:sp>
        <p:sp>
          <p:nvSpPr>
            <p:cNvPr id="21" name="Subtitle 2"/>
            <p:cNvSpPr txBox="1">
              <a:spLocks/>
            </p:cNvSpPr>
            <p:nvPr/>
          </p:nvSpPr>
          <p:spPr>
            <a:xfrm>
              <a:off x="10507792" y="5596360"/>
              <a:ext cx="1578228"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Segoe UI Light" panose="020B0502040204020203" pitchFamily="34" charset="0"/>
                  <a:cs typeface="Segoe UI Light" panose="020B0502040204020203" pitchFamily="34" charset="0"/>
                </a:rPr>
                <a:t>Plate</a:t>
              </a:r>
            </a:p>
          </p:txBody>
        </p:sp>
        <p:sp>
          <p:nvSpPr>
            <p:cNvPr id="22" name="Subtitle 2"/>
            <p:cNvSpPr txBox="1">
              <a:spLocks/>
            </p:cNvSpPr>
            <p:nvPr/>
          </p:nvSpPr>
          <p:spPr>
            <a:xfrm>
              <a:off x="10507792" y="4763893"/>
              <a:ext cx="1578228"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Segoe UI Light" panose="020B0502040204020203" pitchFamily="34" charset="0"/>
                  <a:cs typeface="Segoe UI Light" panose="020B0502040204020203" pitchFamily="34" charset="0"/>
                </a:rPr>
                <a:t>App Icon</a:t>
              </a:r>
            </a:p>
          </p:txBody>
        </p:sp>
        <p:sp>
          <p:nvSpPr>
            <p:cNvPr id="23" name="Subtitle 2"/>
            <p:cNvSpPr txBox="1">
              <a:spLocks/>
            </p:cNvSpPr>
            <p:nvPr/>
          </p:nvSpPr>
          <p:spPr>
            <a:xfrm>
              <a:off x="10507792" y="5029954"/>
              <a:ext cx="1578228"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Segoe UI Light" panose="020B0502040204020203" pitchFamily="34" charset="0"/>
                  <a:cs typeface="Segoe UI Light" panose="020B0502040204020203" pitchFamily="34" charset="0"/>
                </a:rPr>
                <a:t>Short Name</a:t>
              </a:r>
            </a:p>
          </p:txBody>
        </p:sp>
        <p:sp>
          <p:nvSpPr>
            <p:cNvPr id="24" name="Subtitle 2"/>
            <p:cNvSpPr txBox="1">
              <a:spLocks/>
            </p:cNvSpPr>
            <p:nvPr/>
          </p:nvSpPr>
          <p:spPr>
            <a:xfrm>
              <a:off x="10507792" y="4494254"/>
              <a:ext cx="1578228"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Segoe UI Light" panose="020B0502040204020203" pitchFamily="34" charset="0"/>
                  <a:cs typeface="Segoe UI Light" panose="020B0502040204020203" pitchFamily="34" charset="0"/>
                </a:rPr>
                <a:t>Badge</a:t>
              </a:r>
            </a:p>
          </p:txBody>
        </p:sp>
        <p:sp>
          <p:nvSpPr>
            <p:cNvPr id="25" name="Subtitle 2"/>
            <p:cNvSpPr txBox="1">
              <a:spLocks/>
            </p:cNvSpPr>
            <p:nvPr/>
          </p:nvSpPr>
          <p:spPr>
            <a:xfrm>
              <a:off x="10507792" y="5303173"/>
              <a:ext cx="1578228"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solidFill>
                    <a:schemeClr val="bg1"/>
                  </a:solidFill>
                  <a:latin typeface="Segoe UI Light" panose="020B0502040204020203" pitchFamily="34" charset="0"/>
                  <a:cs typeface="Segoe UI Light" panose="020B0502040204020203" pitchFamily="34" charset="0"/>
                </a:rPr>
                <a:t>Content</a:t>
              </a:r>
              <a:endParaRPr lang="en-US" sz="1050" dirty="0">
                <a:solidFill>
                  <a:schemeClr val="bg1"/>
                </a:solidFill>
                <a:latin typeface="Segoe UI Light" panose="020B0502040204020203" pitchFamily="34" charset="0"/>
                <a:cs typeface="Segoe UI Light" panose="020B0502040204020203" pitchFamily="34" charset="0"/>
              </a:endParaRPr>
            </a:p>
          </p:txBody>
        </p:sp>
        <p:pic>
          <p:nvPicPr>
            <p:cNvPr id="32" name="Picture 8"/>
            <p:cNvPicPr>
              <a:picLocks noChangeAspect="1"/>
            </p:cNvPicPr>
            <p:nvPr/>
          </p:nvPicPr>
          <p:blipFill>
            <a:blip r:embed="rId5">
              <a:biLevel thresh="75000"/>
              <a:extLst>
                <a:ext uri="{28A0092B-C50C-407E-A947-70E740481C1C}">
                  <a14:useLocalDpi xmlns:a14="http://schemas.microsoft.com/office/drawing/2010/main"/>
                </a:ext>
              </a:extLst>
            </a:blip>
            <a:stretch>
              <a:fillRect/>
            </a:stretch>
          </p:blipFill>
          <p:spPr>
            <a:xfrm>
              <a:off x="8413814" y="2027713"/>
              <a:ext cx="1970739" cy="4016079"/>
            </a:xfrm>
            <a:prstGeom prst="rect">
              <a:avLst/>
            </a:prstGeom>
          </p:spPr>
        </p:pic>
        <p:sp>
          <p:nvSpPr>
            <p:cNvPr id="41" name="Subtitle 2"/>
            <p:cNvSpPr txBox="1">
              <a:spLocks/>
            </p:cNvSpPr>
            <p:nvPr/>
          </p:nvSpPr>
          <p:spPr>
            <a:xfrm>
              <a:off x="10507791" y="2466858"/>
              <a:ext cx="1535519"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Plate</a:t>
              </a:r>
            </a:p>
          </p:txBody>
        </p:sp>
        <p:sp>
          <p:nvSpPr>
            <p:cNvPr id="42" name="Subtitle 2"/>
            <p:cNvSpPr txBox="1">
              <a:spLocks/>
            </p:cNvSpPr>
            <p:nvPr/>
          </p:nvSpPr>
          <p:spPr>
            <a:xfrm>
              <a:off x="10507791" y="3780026"/>
              <a:ext cx="1535519"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Short Name</a:t>
              </a:r>
            </a:p>
          </p:txBody>
        </p:sp>
        <p:sp>
          <p:nvSpPr>
            <p:cNvPr id="43" name="Subtitle 2"/>
            <p:cNvSpPr txBox="1">
              <a:spLocks/>
            </p:cNvSpPr>
            <p:nvPr/>
          </p:nvSpPr>
          <p:spPr>
            <a:xfrm>
              <a:off x="10507792" y="3478867"/>
              <a:ext cx="1474740"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Badge</a:t>
              </a:r>
            </a:p>
          </p:txBody>
        </p:sp>
        <p:sp>
          <p:nvSpPr>
            <p:cNvPr id="44" name="Subtitle 2"/>
            <p:cNvSpPr txBox="1">
              <a:spLocks/>
            </p:cNvSpPr>
            <p:nvPr/>
          </p:nvSpPr>
          <p:spPr>
            <a:xfrm>
              <a:off x="10507792" y="3210555"/>
              <a:ext cx="1578228"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App Icon</a:t>
              </a:r>
            </a:p>
          </p:txBody>
        </p:sp>
        <p:sp>
          <p:nvSpPr>
            <p:cNvPr id="45" name="Subtitle 2"/>
            <p:cNvSpPr txBox="1">
              <a:spLocks/>
            </p:cNvSpPr>
            <p:nvPr/>
          </p:nvSpPr>
          <p:spPr>
            <a:xfrm>
              <a:off x="10507792" y="2732312"/>
              <a:ext cx="1578228" cy="268561"/>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solidFill>
                    <a:schemeClr val="bg1"/>
                  </a:solidFill>
                  <a:latin typeface="Segoe UI Light" panose="020B0502040204020203" pitchFamily="34" charset="0"/>
                  <a:cs typeface="Segoe UI Light" panose="020B0502040204020203" pitchFamily="34" charset="0"/>
                </a:rPr>
                <a:t>Content</a:t>
              </a:r>
            </a:p>
          </p:txBody>
        </p:sp>
        <p:grpSp>
          <p:nvGrpSpPr>
            <p:cNvPr id="65" name="Group 76"/>
            <p:cNvGrpSpPr/>
            <p:nvPr/>
          </p:nvGrpSpPr>
          <p:grpSpPr>
            <a:xfrm>
              <a:off x="9009775" y="3612627"/>
              <a:ext cx="1443951" cy="243134"/>
              <a:chOff x="728133" y="2599267"/>
              <a:chExt cx="1415767" cy="238388"/>
            </a:xfrm>
          </p:grpSpPr>
          <p:cxnSp>
            <p:nvCxnSpPr>
              <p:cNvPr id="66" name="Straight Connector 77"/>
              <p:cNvCxnSpPr/>
              <p:nvPr/>
            </p:nvCxnSpPr>
            <p:spPr>
              <a:xfrm>
                <a:off x="728133" y="2837655"/>
                <a:ext cx="1415767"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78"/>
              <p:cNvCxnSpPr/>
              <p:nvPr/>
            </p:nvCxnSpPr>
            <p:spPr>
              <a:xfrm>
                <a:off x="728133" y="2599267"/>
                <a:ext cx="0" cy="238388"/>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68" name="Straight Connector 79"/>
            <p:cNvCxnSpPr/>
            <p:nvPr/>
          </p:nvCxnSpPr>
          <p:spPr>
            <a:xfrm>
              <a:off x="9458861" y="2793629"/>
              <a:ext cx="98628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Straight Connector 80"/>
            <p:cNvCxnSpPr/>
            <p:nvPr/>
          </p:nvCxnSpPr>
          <p:spPr>
            <a:xfrm>
              <a:off x="9976980" y="2543207"/>
              <a:ext cx="46817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Straight Connector 81"/>
            <p:cNvCxnSpPr/>
            <p:nvPr/>
          </p:nvCxnSpPr>
          <p:spPr>
            <a:xfrm>
              <a:off x="9976980" y="3543542"/>
              <a:ext cx="46817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71" name="Group 82"/>
            <p:cNvGrpSpPr/>
            <p:nvPr/>
          </p:nvGrpSpPr>
          <p:grpSpPr>
            <a:xfrm rot="10800000">
              <a:off x="9707844" y="3250404"/>
              <a:ext cx="745883" cy="121678"/>
              <a:chOff x="728132" y="2599267"/>
              <a:chExt cx="731324" cy="119303"/>
            </a:xfrm>
          </p:grpSpPr>
          <p:cxnSp>
            <p:nvCxnSpPr>
              <p:cNvPr id="72" name="Straight Connector 83"/>
              <p:cNvCxnSpPr/>
              <p:nvPr/>
            </p:nvCxnSpPr>
            <p:spPr>
              <a:xfrm rot="10800000" flipH="1">
                <a:off x="728132" y="2718570"/>
                <a:ext cx="731324"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84"/>
              <p:cNvCxnSpPr/>
              <p:nvPr/>
            </p:nvCxnSpPr>
            <p:spPr>
              <a:xfrm rot="10800000" flipV="1">
                <a:off x="1459456" y="2599267"/>
                <a:ext cx="0" cy="119303"/>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dirty="0" smtClean="0"/>
              <a:t>Tile anatomy </a:t>
            </a:r>
            <a:endParaRPr lang="en-US" dirty="0">
              <a:solidFill>
                <a:srgbClr val="FF0000"/>
              </a:solidFill>
            </a:endParaRPr>
          </a:p>
        </p:txBody>
      </p:sp>
    </p:spTree>
    <p:extLst>
      <p:ext uri="{BB962C8B-B14F-4D97-AF65-F5344CB8AC3E}">
        <p14:creationId xmlns:p14="http://schemas.microsoft.com/office/powerpoint/2010/main" val="193883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9" presetClass="emph" presetSubtype="0" nodeType="withEffect">
                                  <p:stCondLst>
                                    <p:cond delay="0"/>
                                  </p:stCondLst>
                                  <p:childTnLst>
                                    <p:set>
                                      <p:cBhvr rctx="PPT">
                                        <p:cTn id="9" dur="indefinite"/>
                                        <p:tgtEl>
                                          <p:spTgt spid="4"/>
                                        </p:tgtEl>
                                        <p:attrNameLst>
                                          <p:attrName>style.opacity</p:attrName>
                                        </p:attrNameLst>
                                      </p:cBhvr>
                                      <p:to>
                                        <p:strVal val="0.5"/>
                                      </p:to>
                                    </p:set>
                                    <p:animEffect filter="image" prLst="opacity: 0.5">
                                      <p:cBhvr rctx="IE">
                                        <p:cTn id="10" dur="indefinite"/>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9" presetClass="emph" presetSubtype="0" nodeType="withEffect">
                                  <p:stCondLst>
                                    <p:cond delay="0"/>
                                  </p:stCondLst>
                                  <p:childTnLst>
                                    <p:set>
                                      <p:cBhvr rctx="PPT">
                                        <p:cTn id="17" dur="indefinite"/>
                                        <p:tgtEl>
                                          <p:spTgt spid="5"/>
                                        </p:tgtEl>
                                        <p:attrNameLst>
                                          <p:attrName>style.opacity</p:attrName>
                                        </p:attrNameLst>
                                      </p:cBhvr>
                                      <p:to>
                                        <p:strVal val="0.5"/>
                                      </p:to>
                                    </p:set>
                                    <p:animEffect filter="image" prLst="opacity: 0.5">
                                      <p:cBhvr rctx="IE">
                                        <p:cTn id="18" dur="indefinite"/>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Windows Notification Service</a:t>
            </a:r>
            <a:endParaRPr lang="en-US" dirty="0"/>
          </a:p>
        </p:txBody>
      </p:sp>
      <p:sp>
        <p:nvSpPr>
          <p:cNvPr id="8" name="Text Placeholder 7"/>
          <p:cNvSpPr>
            <a:spLocks noGrp="1"/>
          </p:cNvSpPr>
          <p:nvPr>
            <p:ph type="body" sz="quarter" idx="10"/>
          </p:nvPr>
        </p:nvSpPr>
        <p:spPr>
          <a:xfrm>
            <a:off x="269239" y="1189177"/>
            <a:ext cx="11653523" cy="4709944"/>
          </a:xfrm>
        </p:spPr>
        <p:txBody>
          <a:bodyPr/>
          <a:lstStyle/>
          <a:p>
            <a:r>
              <a:rPr lang="en-US" dirty="0"/>
              <a:t>One service across Windows devices</a:t>
            </a:r>
          </a:p>
          <a:p>
            <a:endParaRPr lang="en-US" dirty="0"/>
          </a:p>
          <a:p>
            <a:r>
              <a:rPr lang="en-US" dirty="0"/>
              <a:t>One process to register an app for push</a:t>
            </a:r>
          </a:p>
          <a:p>
            <a:endParaRPr lang="en-US" dirty="0"/>
          </a:p>
          <a:p>
            <a:r>
              <a:rPr lang="en-US" dirty="0"/>
              <a:t>One tile template to push to Windows &amp; Phone apps</a:t>
            </a:r>
          </a:p>
          <a:p>
            <a:endParaRPr lang="en-US" dirty="0"/>
          </a:p>
          <a:p>
            <a:endParaRPr lang="en-US" dirty="0"/>
          </a:p>
        </p:txBody>
      </p:sp>
      <p:sp>
        <p:nvSpPr>
          <p:cNvPr id="4" name="Rectangle 2"/>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3" name="Rectangle 2"/>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6" name="Rectangle 7"/>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7" name="Content Placeholder 2"/>
          <p:cNvSpPr txBox="1">
            <a:spLocks/>
          </p:cNvSpPr>
          <p:nvPr/>
        </p:nvSpPr>
        <p:spPr>
          <a:xfrm>
            <a:off x="285914" y="1337342"/>
            <a:ext cx="11487443" cy="4920546"/>
          </a:xfrm>
          <a:prstGeom prst="rect">
            <a:avLst/>
          </a:prstGeom>
        </p:spPr>
        <p:txBody>
          <a:bodyPr vert="horz" wrap="square" lIns="143428" tIns="89642" rIns="143428" bIns="89642" rtlCol="0">
            <a:norm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sz="3921" dirty="0"/>
          </a:p>
        </p:txBody>
      </p:sp>
    </p:spTree>
    <p:extLst>
      <p:ext uri="{BB962C8B-B14F-4D97-AF65-F5344CB8AC3E}">
        <p14:creationId xmlns:p14="http://schemas.microsoft.com/office/powerpoint/2010/main" val="3323882166"/>
      </p:ext>
    </p:extLst>
  </p:cSld>
  <p:clrMapOvr>
    <a:masterClrMapping/>
  </p:clrMapOvr>
  <p:transition spd="slow" advClick="0">
    <p:push dir="u"/>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WNS – Push Architecture</a:t>
            </a:r>
            <a:endParaRPr lang="en-US" dirty="0"/>
          </a:p>
        </p:txBody>
      </p:sp>
      <p:sp>
        <p:nvSpPr>
          <p:cNvPr id="4" name="Rectangle 2"/>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3" name="Rectangle 2"/>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6" name="Rectangle 7"/>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9" name="TextBox 8"/>
          <p:cNvSpPr txBox="1"/>
          <p:nvPr/>
        </p:nvSpPr>
        <p:spPr>
          <a:xfrm>
            <a:off x="7905110" y="2404256"/>
            <a:ext cx="4122537" cy="3016210"/>
          </a:xfrm>
          <a:prstGeom prst="rect">
            <a:avLst/>
          </a:prstGeom>
          <a:noFill/>
        </p:spPr>
        <p:txBody>
          <a:bodyPr wrap="square" lIns="0" tIns="0" rIns="0" bIns="0" rtlCol="0">
            <a:spAutoFit/>
          </a:bodyPr>
          <a:lstStyle/>
          <a:p>
            <a:pPr marL="514252" indent="-514252" defTabSz="914188">
              <a:buFont typeface="+mj-lt"/>
              <a:buAutoNum type="arabicPeriod"/>
            </a:pPr>
            <a:r>
              <a:rPr lang="en-US" sz="2800" dirty="0"/>
              <a:t>Request Channel URI</a:t>
            </a:r>
          </a:p>
          <a:p>
            <a:pPr marL="514252" indent="-514252" defTabSz="914188">
              <a:buFont typeface="+mj-lt"/>
              <a:buAutoNum type="arabicPeriod"/>
            </a:pPr>
            <a:endParaRPr lang="en-US" sz="2800" dirty="0"/>
          </a:p>
          <a:p>
            <a:pPr marL="514252" indent="-514252" defTabSz="914188">
              <a:buFont typeface="+mj-lt"/>
              <a:buAutoNum type="arabicPeriod"/>
            </a:pPr>
            <a:r>
              <a:rPr lang="en-US" sz="2800" dirty="0"/>
              <a:t>Register with your Cloud Service</a:t>
            </a:r>
          </a:p>
          <a:p>
            <a:pPr marL="514252" indent="-514252" defTabSz="914188">
              <a:buFont typeface="+mj-lt"/>
              <a:buAutoNum type="arabicPeriod"/>
            </a:pPr>
            <a:endParaRPr lang="en-US" sz="2800" dirty="0"/>
          </a:p>
          <a:p>
            <a:pPr marL="514252" indent="-514252" defTabSz="914188">
              <a:buFont typeface="+mj-lt"/>
              <a:buAutoNum type="arabicPeriod"/>
            </a:pPr>
            <a:r>
              <a:rPr lang="en-US" sz="2800" dirty="0"/>
              <a:t>Authenticate &amp; Push Notification</a:t>
            </a:r>
          </a:p>
        </p:txBody>
      </p:sp>
      <p:grpSp>
        <p:nvGrpSpPr>
          <p:cNvPr id="35" name="Group 34"/>
          <p:cNvGrpSpPr/>
          <p:nvPr/>
        </p:nvGrpSpPr>
        <p:grpSpPr>
          <a:xfrm>
            <a:off x="418476" y="1289463"/>
            <a:ext cx="2988250" cy="4913911"/>
            <a:chOff x="416081" y="1289159"/>
            <a:chExt cx="2839249" cy="4300272"/>
          </a:xfrm>
        </p:grpSpPr>
        <p:sp>
          <p:nvSpPr>
            <p:cNvPr id="23" name="Rounded Rectangle 22"/>
            <p:cNvSpPr/>
            <p:nvPr/>
          </p:nvSpPr>
          <p:spPr bwMode="auto">
            <a:xfrm>
              <a:off x="416081" y="1289159"/>
              <a:ext cx="2839249" cy="430027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3" tIns="45711" rIns="91423" bIns="45711" numCol="1" rtlCol="0" anchor="t" anchorCtr="0" compatLnSpc="1">
              <a:prstTxWarp prst="textNoShape">
                <a:avLst/>
              </a:prstTxWarp>
            </a:bodyPr>
            <a:lstStyle/>
            <a:p>
              <a:pPr algn="ctr" defTabSz="913924" fontAlgn="base">
                <a:spcBef>
                  <a:spcPct val="0"/>
                </a:spcBef>
                <a:spcAft>
                  <a:spcPct val="0"/>
                </a:spcAft>
              </a:pPr>
              <a:r>
                <a:rPr lang="en-US" sz="2200" dirty="0" smtClean="0">
                  <a:gradFill>
                    <a:gsLst>
                      <a:gs pos="0">
                        <a:srgbClr val="FFFFFF"/>
                      </a:gs>
                      <a:gs pos="100000">
                        <a:srgbClr val="FFFFFF"/>
                      </a:gs>
                    </a:gsLst>
                    <a:lin ang="5400000" scaled="0"/>
                  </a:gradFill>
                  <a:latin typeface="Segoe UI Semibold"/>
                </a:rPr>
                <a:t>Windows</a:t>
              </a:r>
              <a:endParaRPr lang="en-US" sz="2200" dirty="0">
                <a:gradFill>
                  <a:gsLst>
                    <a:gs pos="0">
                      <a:srgbClr val="FFFFFF"/>
                    </a:gs>
                    <a:gs pos="100000">
                      <a:srgbClr val="FFFFFF"/>
                    </a:gs>
                  </a:gsLst>
                  <a:lin ang="5400000" scaled="0"/>
                </a:gradFill>
                <a:latin typeface="Segoe UI Semibold"/>
              </a:endParaRPr>
            </a:p>
          </p:txBody>
        </p:sp>
        <p:sp>
          <p:nvSpPr>
            <p:cNvPr id="21" name="Rounded Rectangle 20"/>
            <p:cNvSpPr/>
            <p:nvPr/>
          </p:nvSpPr>
          <p:spPr bwMode="auto">
            <a:xfrm>
              <a:off x="632539" y="4328377"/>
              <a:ext cx="2360015" cy="1039277"/>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b="1" dirty="0">
                  <a:gradFill>
                    <a:gsLst>
                      <a:gs pos="0">
                        <a:srgbClr val="FFFFFF"/>
                      </a:gs>
                      <a:gs pos="100000">
                        <a:srgbClr val="FFFFFF"/>
                      </a:gs>
                    </a:gsLst>
                    <a:lin ang="5400000" scaled="0"/>
                  </a:gradFill>
                  <a:latin typeface="Segoe UI Semibold"/>
                </a:rPr>
                <a:t>Windows Notification</a:t>
              </a:r>
            </a:p>
            <a:p>
              <a:pPr algn="ctr" defTabSz="913924" fontAlgn="base">
                <a:spcBef>
                  <a:spcPct val="0"/>
                </a:spcBef>
                <a:spcAft>
                  <a:spcPct val="0"/>
                </a:spcAft>
              </a:pPr>
              <a:r>
                <a:rPr lang="en-US" b="1" dirty="0">
                  <a:gradFill>
                    <a:gsLst>
                      <a:gs pos="0">
                        <a:srgbClr val="FFFFFF"/>
                      </a:gs>
                      <a:gs pos="100000">
                        <a:srgbClr val="FFFFFF"/>
                      </a:gs>
                    </a:gsLst>
                    <a:lin ang="5400000" scaled="0"/>
                  </a:gradFill>
                  <a:latin typeface="Segoe UI Semibold"/>
                </a:rPr>
                <a:t>Client Platform</a:t>
              </a:r>
            </a:p>
          </p:txBody>
        </p:sp>
        <p:sp>
          <p:nvSpPr>
            <p:cNvPr id="24" name="Rounded Rectangle 23"/>
            <p:cNvSpPr/>
            <p:nvPr/>
          </p:nvSpPr>
          <p:spPr bwMode="auto">
            <a:xfrm>
              <a:off x="632539" y="1929610"/>
              <a:ext cx="2372893" cy="110959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dirty="0">
                  <a:gradFill>
                    <a:gsLst>
                      <a:gs pos="0">
                        <a:srgbClr val="FFFFFF"/>
                      </a:gs>
                      <a:gs pos="100000">
                        <a:srgbClr val="FFFFFF"/>
                      </a:gs>
                    </a:gsLst>
                    <a:lin ang="5400000" scaled="0"/>
                  </a:gradFill>
                  <a:latin typeface="Segoe UI Semibold"/>
                </a:rPr>
                <a:t>My Windows </a:t>
              </a:r>
              <a:r>
                <a:rPr lang="en-US" dirty="0" smtClean="0">
                  <a:gradFill>
                    <a:gsLst>
                      <a:gs pos="0">
                        <a:srgbClr val="FFFFFF"/>
                      </a:gs>
                      <a:gs pos="100000">
                        <a:srgbClr val="FFFFFF"/>
                      </a:gs>
                    </a:gsLst>
                    <a:lin ang="5400000" scaled="0"/>
                  </a:gradFill>
                  <a:latin typeface="Segoe UI Semibold"/>
                </a:rPr>
                <a:t>App</a:t>
              </a:r>
              <a:endParaRPr lang="en-US" dirty="0">
                <a:gradFill>
                  <a:gsLst>
                    <a:gs pos="0">
                      <a:srgbClr val="FFFFFF"/>
                    </a:gs>
                    <a:gs pos="100000">
                      <a:srgbClr val="FFFFFF"/>
                    </a:gs>
                  </a:gsLst>
                  <a:lin ang="5400000" scaled="0"/>
                </a:gradFill>
                <a:latin typeface="Segoe UI Semibold"/>
              </a:endParaRPr>
            </a:p>
          </p:txBody>
        </p:sp>
      </p:grpSp>
      <p:grpSp>
        <p:nvGrpSpPr>
          <p:cNvPr id="14" name="Group 13"/>
          <p:cNvGrpSpPr/>
          <p:nvPr/>
        </p:nvGrpSpPr>
        <p:grpSpPr>
          <a:xfrm>
            <a:off x="4766081" y="1289462"/>
            <a:ext cx="2586826" cy="1999774"/>
            <a:chOff x="4738545" y="1727045"/>
            <a:chExt cx="2241803" cy="2000058"/>
          </a:xfrm>
          <a:solidFill>
            <a:schemeClr val="accent4">
              <a:lumMod val="75000"/>
            </a:schemeClr>
          </a:solidFill>
        </p:grpSpPr>
        <p:sp>
          <p:nvSpPr>
            <p:cNvPr id="22" name="Rounded Rectangle 21"/>
            <p:cNvSpPr/>
            <p:nvPr/>
          </p:nvSpPr>
          <p:spPr bwMode="auto">
            <a:xfrm>
              <a:off x="4738545" y="1727045"/>
              <a:ext cx="2241803" cy="200005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3" tIns="45711" rIns="91423" bIns="45711" numCol="1" rtlCol="0" anchor="t" anchorCtr="0" compatLnSpc="1">
              <a:prstTxWarp prst="textNoShape">
                <a:avLst/>
              </a:prstTxWarp>
            </a:bodyPr>
            <a:lstStyle/>
            <a:p>
              <a:pPr algn="ctr" defTabSz="913924" fontAlgn="base">
                <a:spcBef>
                  <a:spcPct val="0"/>
                </a:spcBef>
                <a:spcAft>
                  <a:spcPct val="0"/>
                </a:spcAft>
              </a:pPr>
              <a:r>
                <a:rPr lang="en-US" sz="2000" dirty="0">
                  <a:solidFill>
                    <a:srgbClr val="FFFFFF"/>
                  </a:solidFill>
                  <a:latin typeface="Segoe UI Semibold"/>
                </a:rPr>
                <a:t>My Developer Service</a:t>
              </a:r>
            </a:p>
          </p:txBody>
        </p:sp>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395794" y="2372633"/>
              <a:ext cx="927303" cy="1295719"/>
            </a:xfrm>
            <a:prstGeom prst="rect">
              <a:avLst/>
            </a:prstGeom>
            <a:grpFill/>
          </p:spPr>
        </p:pic>
      </p:grpSp>
      <p:grpSp>
        <p:nvGrpSpPr>
          <p:cNvPr id="16" name="Group 15"/>
          <p:cNvGrpSpPr/>
          <p:nvPr/>
        </p:nvGrpSpPr>
        <p:grpSpPr>
          <a:xfrm>
            <a:off x="4740322" y="4114004"/>
            <a:ext cx="2586204" cy="2089370"/>
            <a:chOff x="4738544" y="4375486"/>
            <a:chExt cx="2241803" cy="2089666"/>
          </a:xfrm>
          <a:solidFill>
            <a:schemeClr val="accent1">
              <a:lumMod val="50000"/>
            </a:schemeClr>
          </a:solidFill>
        </p:grpSpPr>
        <p:sp>
          <p:nvSpPr>
            <p:cNvPr id="19" name="Rounded Rectangle 18"/>
            <p:cNvSpPr/>
            <p:nvPr/>
          </p:nvSpPr>
          <p:spPr bwMode="auto">
            <a:xfrm>
              <a:off x="4738544" y="4375486"/>
              <a:ext cx="2241803" cy="208966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3" tIns="45711" rIns="91423" bIns="45711" numCol="1" rtlCol="0" anchor="t" anchorCtr="0" compatLnSpc="1">
              <a:prstTxWarp prst="textNoShape">
                <a:avLst/>
              </a:prstTxWarp>
            </a:bodyPr>
            <a:lstStyle/>
            <a:p>
              <a:pPr algn="ctr" defTabSz="913924" fontAlgn="base">
                <a:spcBef>
                  <a:spcPct val="0"/>
                </a:spcBef>
                <a:spcAft>
                  <a:spcPct val="0"/>
                </a:spcAft>
              </a:pPr>
              <a:r>
                <a:rPr lang="en-US" dirty="0">
                  <a:solidFill>
                    <a:srgbClr val="FFFFFF"/>
                  </a:solidFill>
                  <a:latin typeface="Segoe UI Semibold"/>
                </a:rPr>
                <a:t>Windows Push Notification Service</a:t>
              </a:r>
            </a:p>
          </p:txBody>
        </p:sp>
        <p:pic>
          <p:nvPicPr>
            <p:cNvPr id="28" name="Picture 2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395792" y="5068675"/>
              <a:ext cx="927303" cy="1295719"/>
            </a:xfrm>
            <a:prstGeom prst="rect">
              <a:avLst/>
            </a:prstGeom>
            <a:grpFill/>
          </p:spPr>
        </p:pic>
      </p:grpSp>
      <p:grpSp>
        <p:nvGrpSpPr>
          <p:cNvPr id="42" name="Group 41"/>
          <p:cNvGrpSpPr/>
          <p:nvPr/>
        </p:nvGrpSpPr>
        <p:grpSpPr>
          <a:xfrm>
            <a:off x="1625635" y="3383105"/>
            <a:ext cx="391090" cy="1311438"/>
            <a:chOff x="1232965" y="3342570"/>
            <a:chExt cx="391145" cy="1311624"/>
          </a:xfrm>
        </p:grpSpPr>
        <p:sp>
          <p:nvSpPr>
            <p:cNvPr id="33" name="Up-Down Arrow 32"/>
            <p:cNvSpPr/>
            <p:nvPr/>
          </p:nvSpPr>
          <p:spPr bwMode="auto">
            <a:xfrm>
              <a:off x="1232965" y="3342570"/>
              <a:ext cx="391145" cy="1311624"/>
            </a:xfrm>
            <a:prstGeom prst="upDownArrow">
              <a:avLst/>
            </a:prstGeom>
            <a:solidFill>
              <a:schemeClr val="accent6"/>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34" name="Oval 33"/>
            <p:cNvSpPr/>
            <p:nvPr/>
          </p:nvSpPr>
          <p:spPr bwMode="auto">
            <a:xfrm>
              <a:off x="1277274" y="3858730"/>
              <a:ext cx="302526" cy="279304"/>
            </a:xfrm>
            <a:prstGeom prst="ellipse">
              <a:avLst/>
            </a:prstGeom>
            <a:solidFill>
              <a:schemeClr val="tx1"/>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b="1" dirty="0">
                  <a:gradFill>
                    <a:gsLst>
                      <a:gs pos="0">
                        <a:srgbClr val="FFFFFF"/>
                      </a:gs>
                      <a:gs pos="100000">
                        <a:srgbClr val="FFFFFF"/>
                      </a:gs>
                    </a:gsLst>
                    <a:lin ang="5400000" scaled="0"/>
                  </a:gradFill>
                </a:rPr>
                <a:t>1</a:t>
              </a:r>
            </a:p>
          </p:txBody>
        </p:sp>
      </p:grpSp>
      <p:grpSp>
        <p:nvGrpSpPr>
          <p:cNvPr id="43" name="Group 42"/>
          <p:cNvGrpSpPr/>
          <p:nvPr/>
        </p:nvGrpSpPr>
        <p:grpSpPr>
          <a:xfrm>
            <a:off x="3033215" y="2462350"/>
            <a:ext cx="1707109" cy="391092"/>
            <a:chOff x="2498156" y="2462213"/>
            <a:chExt cx="2240388" cy="391147"/>
          </a:xfrm>
        </p:grpSpPr>
        <p:sp>
          <p:nvSpPr>
            <p:cNvPr id="36" name="Up-Down Arrow 35"/>
            <p:cNvSpPr/>
            <p:nvPr/>
          </p:nvSpPr>
          <p:spPr bwMode="auto">
            <a:xfrm rot="5400000">
              <a:off x="3422776" y="1537593"/>
              <a:ext cx="391147" cy="2240388"/>
            </a:xfrm>
            <a:prstGeom prst="upDownArrow">
              <a:avLst/>
            </a:prstGeom>
            <a:solidFill>
              <a:schemeClr val="accent6"/>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37" name="Oval 36"/>
            <p:cNvSpPr/>
            <p:nvPr/>
          </p:nvSpPr>
          <p:spPr bwMode="auto">
            <a:xfrm>
              <a:off x="3467086" y="2518135"/>
              <a:ext cx="302526" cy="279304"/>
            </a:xfrm>
            <a:prstGeom prst="ellipse">
              <a:avLst/>
            </a:prstGeom>
            <a:solidFill>
              <a:schemeClr val="tx1"/>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b="1" dirty="0">
                  <a:gradFill>
                    <a:gsLst>
                      <a:gs pos="0">
                        <a:srgbClr val="FFFFFF"/>
                      </a:gs>
                      <a:gs pos="100000">
                        <a:srgbClr val="FFFFFF"/>
                      </a:gs>
                    </a:gsLst>
                    <a:lin ang="5400000" scaled="0"/>
                  </a:gradFill>
                </a:rPr>
                <a:t>2</a:t>
              </a:r>
            </a:p>
          </p:txBody>
        </p:sp>
      </p:grpSp>
      <p:grpSp>
        <p:nvGrpSpPr>
          <p:cNvPr id="44" name="Group 43"/>
          <p:cNvGrpSpPr/>
          <p:nvPr/>
        </p:nvGrpSpPr>
        <p:grpSpPr>
          <a:xfrm>
            <a:off x="5638545" y="3268901"/>
            <a:ext cx="445033" cy="845102"/>
            <a:chOff x="5636892" y="3268879"/>
            <a:chExt cx="445096" cy="845222"/>
          </a:xfrm>
        </p:grpSpPr>
        <p:sp>
          <p:nvSpPr>
            <p:cNvPr id="38" name="Down Arrow 37"/>
            <p:cNvSpPr/>
            <p:nvPr/>
          </p:nvSpPr>
          <p:spPr bwMode="auto">
            <a:xfrm>
              <a:off x="5636892" y="3268879"/>
              <a:ext cx="445096" cy="845222"/>
            </a:xfrm>
            <a:prstGeom prst="downArrow">
              <a:avLst/>
            </a:prstGeom>
            <a:solidFill>
              <a:schemeClr val="accent6"/>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39" name="Oval 38"/>
            <p:cNvSpPr/>
            <p:nvPr/>
          </p:nvSpPr>
          <p:spPr bwMode="auto">
            <a:xfrm>
              <a:off x="5708177" y="3469272"/>
              <a:ext cx="302526" cy="279304"/>
            </a:xfrm>
            <a:prstGeom prst="ellipse">
              <a:avLst/>
            </a:prstGeom>
            <a:solidFill>
              <a:schemeClr val="tx1"/>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b="1" dirty="0">
                  <a:gradFill>
                    <a:gsLst>
                      <a:gs pos="0">
                        <a:srgbClr val="FFFFFF"/>
                      </a:gs>
                      <a:gs pos="100000">
                        <a:srgbClr val="FFFFFF"/>
                      </a:gs>
                    </a:gsLst>
                    <a:lin ang="5400000" scaled="0"/>
                  </a:gradFill>
                </a:rPr>
                <a:t>3</a:t>
              </a:r>
            </a:p>
          </p:txBody>
        </p:sp>
      </p:grpSp>
      <p:grpSp>
        <p:nvGrpSpPr>
          <p:cNvPr id="45" name="Group 44"/>
          <p:cNvGrpSpPr/>
          <p:nvPr/>
        </p:nvGrpSpPr>
        <p:grpSpPr>
          <a:xfrm>
            <a:off x="3007458" y="4897004"/>
            <a:ext cx="1719990" cy="390458"/>
            <a:chOff x="2481378" y="4897211"/>
            <a:chExt cx="2244288" cy="390513"/>
          </a:xfrm>
        </p:grpSpPr>
        <p:sp>
          <p:nvSpPr>
            <p:cNvPr id="40" name="Down Arrow 39"/>
            <p:cNvSpPr/>
            <p:nvPr/>
          </p:nvSpPr>
          <p:spPr bwMode="auto">
            <a:xfrm rot="5400000">
              <a:off x="3408265" y="3970324"/>
              <a:ext cx="390513" cy="2244288"/>
            </a:xfrm>
            <a:prstGeom prst="downArrow">
              <a:avLst/>
            </a:prstGeom>
            <a:solidFill>
              <a:schemeClr val="accent6"/>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41" name="Oval 40"/>
            <p:cNvSpPr/>
            <p:nvPr/>
          </p:nvSpPr>
          <p:spPr bwMode="auto">
            <a:xfrm>
              <a:off x="3452258" y="4952816"/>
              <a:ext cx="302526" cy="279304"/>
            </a:xfrm>
            <a:prstGeom prst="ellipse">
              <a:avLst/>
            </a:prstGeom>
            <a:solidFill>
              <a:schemeClr val="tx1"/>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b="1" dirty="0">
                  <a:gradFill>
                    <a:gsLst>
                      <a:gs pos="0">
                        <a:srgbClr val="FFFFFF"/>
                      </a:gs>
                      <a:gs pos="100000">
                        <a:srgbClr val="FFFFFF"/>
                      </a:gs>
                    </a:gsLst>
                    <a:lin ang="5400000" scaled="0"/>
                  </a:gradFill>
                </a:rPr>
                <a:t>3</a:t>
              </a:r>
            </a:p>
          </p:txBody>
        </p:sp>
      </p:grpSp>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331959" y="1934958"/>
            <a:ext cx="689438" cy="851871"/>
          </a:xfrm>
          <a:prstGeom prst="rect">
            <a:avLst/>
          </a:prstGeom>
        </p:spPr>
      </p:pic>
    </p:spTree>
    <p:extLst>
      <p:ext uri="{BB962C8B-B14F-4D97-AF65-F5344CB8AC3E}">
        <p14:creationId xmlns:p14="http://schemas.microsoft.com/office/powerpoint/2010/main" val="3759431296"/>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fade">
                                      <p:cBhvr>
                                        <p:cTn id="15" dur="500"/>
                                        <p:tgtEl>
                                          <p:spTgt spid="9">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3"/>
                                        </p:tgtEl>
                                        <p:attrNameLst>
                                          <p:attrName>style.visibility</p:attrName>
                                        </p:attrNameLst>
                                      </p:cBhvr>
                                      <p:to>
                                        <p:strVal val="visible"/>
                                      </p:to>
                                    </p:set>
                                    <p:animEffect transition="in" filter="fade">
                                      <p:cBhvr>
                                        <p:cTn id="18" dur="500"/>
                                        <p:tgtEl>
                                          <p:spTgt spid="4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animEffect transition="in" filter="fade">
                                      <p:cBhvr>
                                        <p:cTn id="23" dur="500"/>
                                        <p:tgtEl>
                                          <p:spTgt spid="9">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childTnLst>
                          </p:cTn>
                        </p:par>
                        <p:par>
                          <p:cTn id="27" fill="hold">
                            <p:stCondLst>
                              <p:cond delay="500"/>
                            </p:stCondLst>
                            <p:childTnLst>
                              <p:par>
                                <p:cTn id="28" presetID="10" presetClass="entr" presetSubtype="0" fill="hold" nodeType="afterEffect">
                                  <p:stCondLst>
                                    <p:cond delay="0"/>
                                  </p:stCondLst>
                                  <p:childTnLst>
                                    <p:set>
                                      <p:cBhvr>
                                        <p:cTn id="29" dur="1" fill="hold">
                                          <p:stCondLst>
                                            <p:cond delay="0"/>
                                          </p:stCondLst>
                                        </p:cTn>
                                        <p:tgtEl>
                                          <p:spTgt spid="45"/>
                                        </p:tgtEl>
                                        <p:attrNameLst>
                                          <p:attrName>style.visibility</p:attrName>
                                        </p:attrNameLst>
                                      </p:cBhvr>
                                      <p:to>
                                        <p:strVal val="visible"/>
                                      </p:to>
                                    </p:set>
                                    <p:animEffect transition="in" filter="fade">
                                      <p:cBhvr>
                                        <p:cTn id="30"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88912" y="1189176"/>
            <a:ext cx="8816495" cy="5482921"/>
          </a:xfrm>
          <a:prstGeom prst="rect">
            <a:avLst/>
          </a:prstGeom>
        </p:spPr>
      </p:pic>
      <p:sp>
        <p:nvSpPr>
          <p:cNvPr id="2" name="Title 1"/>
          <p:cNvSpPr>
            <a:spLocks noGrp="1"/>
          </p:cNvSpPr>
          <p:nvPr>
            <p:ph type="title"/>
          </p:nvPr>
        </p:nvSpPr>
        <p:spPr/>
        <p:txBody>
          <a:bodyPr/>
          <a:lstStyle/>
          <a:p>
            <a:r>
              <a:rPr lang="en-US" dirty="0" smtClean="0"/>
              <a:t>Setting Up An App For Push </a:t>
            </a:r>
            <a:r>
              <a:rPr lang="en-US" sz="3600" dirty="0" smtClean="0"/>
              <a:t>(Visual Studio)</a:t>
            </a:r>
            <a:endParaRPr lang="en-US" sz="3600" dirty="0"/>
          </a:p>
        </p:txBody>
      </p:sp>
      <p:sp>
        <p:nvSpPr>
          <p:cNvPr id="4" name="Rectangle 2"/>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3" name="Rectangle 2"/>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6" name="Rectangle 7"/>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10" name="Rectangle 9"/>
          <p:cNvSpPr/>
          <p:nvPr/>
        </p:nvSpPr>
        <p:spPr>
          <a:xfrm>
            <a:off x="6552163" y="4095103"/>
            <a:ext cx="2482980" cy="20112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GB" sz="2000" dirty="0" err="1" smtClean="0"/>
          </a:p>
        </p:txBody>
      </p:sp>
      <p:sp>
        <p:nvSpPr>
          <p:cNvPr id="11" name="Rectangle 10"/>
          <p:cNvSpPr/>
          <p:nvPr/>
        </p:nvSpPr>
        <p:spPr>
          <a:xfrm>
            <a:off x="4521200" y="4096845"/>
            <a:ext cx="1977050" cy="19938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GB" sz="2000" dirty="0" err="1" smtClean="0"/>
          </a:p>
        </p:txBody>
      </p:sp>
    </p:spTree>
    <p:extLst>
      <p:ext uri="{BB962C8B-B14F-4D97-AF65-F5344CB8AC3E}">
        <p14:creationId xmlns:p14="http://schemas.microsoft.com/office/powerpoint/2010/main" val="1121434833"/>
      </p:ext>
    </p:extLst>
  </p:cSld>
  <p:clrMapOvr>
    <a:masterClrMapping/>
  </p:clrMapOvr>
  <p:transition spd="slow" advClick="0">
    <p:push dir="u"/>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a Push Notification Channel</a:t>
            </a:r>
          </a:p>
        </p:txBody>
      </p:sp>
      <p:sp>
        <p:nvSpPr>
          <p:cNvPr id="3" name="Text Placeholder 2"/>
          <p:cNvSpPr>
            <a:spLocks noGrp="1"/>
          </p:cNvSpPr>
          <p:nvPr>
            <p:ph type="body" sz="quarter" idx="10"/>
          </p:nvPr>
        </p:nvSpPr>
        <p:spPr>
          <a:xfrm>
            <a:off x="269239" y="1189177"/>
            <a:ext cx="11653523" cy="1391407"/>
          </a:xfrm>
        </p:spPr>
        <p:txBody>
          <a:bodyPr/>
          <a:lstStyle/>
          <a:p>
            <a:r>
              <a:rPr lang="en-US" dirty="0"/>
              <a:t>Get Channel URL </a:t>
            </a:r>
          </a:p>
          <a:p>
            <a:endParaRPr lang="en-US" dirty="0"/>
          </a:p>
        </p:txBody>
      </p:sp>
      <p:sp>
        <p:nvSpPr>
          <p:cNvPr id="4" name="TextBox 3"/>
          <p:cNvSpPr txBox="1"/>
          <p:nvPr/>
        </p:nvSpPr>
        <p:spPr>
          <a:xfrm>
            <a:off x="468968" y="2287728"/>
            <a:ext cx="10607694" cy="430840"/>
          </a:xfrm>
          <a:prstGeom prst="rect">
            <a:avLst/>
          </a:prstGeom>
          <a:noFill/>
        </p:spPr>
        <p:txBody>
          <a:bodyPr wrap="square" lIns="0" tIns="0" rIns="0" bIns="0" rtlCol="0">
            <a:spAutoFit/>
          </a:bodyPr>
          <a:lstStyle/>
          <a:p>
            <a:pPr defTabSz="914188"/>
            <a:endParaRPr lang="en-US" sz="2800" dirty="0"/>
          </a:p>
        </p:txBody>
      </p:sp>
      <p:sp>
        <p:nvSpPr>
          <p:cNvPr id="5" name="Rectangle 4"/>
          <p:cNvSpPr/>
          <p:nvPr/>
        </p:nvSpPr>
        <p:spPr>
          <a:xfrm>
            <a:off x="366454" y="4071890"/>
            <a:ext cx="8723418" cy="1448287"/>
          </a:xfrm>
          <a:prstGeom prst="rect">
            <a:avLst/>
          </a:prstGeom>
        </p:spPr>
        <p:txBody>
          <a:bodyPr wrap="square">
            <a:spAutoFit/>
          </a:bodyPr>
          <a:lstStyle/>
          <a:p>
            <a:r>
              <a:rPr lang="en-US" sz="1765" dirty="0">
                <a:solidFill>
                  <a:srgbClr val="0000FF"/>
                </a:solidFill>
                <a:highlight>
                  <a:srgbClr val="FFFFFF"/>
                </a:highlight>
                <a:latin typeface="Consolas" panose="020B0609020204030204" pitchFamily="49" charset="0"/>
              </a:rPr>
              <a:t>void</a:t>
            </a:r>
            <a:r>
              <a:rPr lang="en-US" sz="1765" dirty="0">
                <a:solidFill>
                  <a:srgbClr val="000000"/>
                </a:solidFill>
                <a:highlight>
                  <a:srgbClr val="FFFFFF"/>
                </a:highlight>
                <a:latin typeface="Consolas" panose="020B0609020204030204" pitchFamily="49" charset="0"/>
              </a:rPr>
              <a:t> </a:t>
            </a:r>
            <a:r>
              <a:rPr lang="en-US" sz="1765" dirty="0" err="1">
                <a:solidFill>
                  <a:srgbClr val="000000"/>
                </a:solidFill>
                <a:highlight>
                  <a:srgbClr val="FFFFFF"/>
                </a:highlight>
                <a:latin typeface="Consolas" panose="020B0609020204030204" pitchFamily="49" charset="0"/>
              </a:rPr>
              <a:t>gotNotification</a:t>
            </a:r>
            <a:r>
              <a:rPr lang="en-US" sz="1765" dirty="0">
                <a:solidFill>
                  <a:srgbClr val="000000"/>
                </a:solidFill>
                <a:highlight>
                  <a:srgbClr val="FFFFFF"/>
                </a:highlight>
                <a:latin typeface="Consolas" panose="020B0609020204030204" pitchFamily="49" charset="0"/>
              </a:rPr>
              <a:t>(</a:t>
            </a:r>
            <a:r>
              <a:rPr lang="en-US" sz="1765" dirty="0" err="1">
                <a:solidFill>
                  <a:srgbClr val="2B91AF"/>
                </a:solidFill>
                <a:highlight>
                  <a:srgbClr val="FFFFFF"/>
                </a:highlight>
                <a:latin typeface="Consolas" panose="020B0609020204030204" pitchFamily="49" charset="0"/>
              </a:rPr>
              <a:t>PushNotificationChannel</a:t>
            </a:r>
            <a:r>
              <a:rPr lang="en-US" sz="1765" dirty="0">
                <a:solidFill>
                  <a:srgbClr val="000000"/>
                </a:solidFill>
                <a:highlight>
                  <a:srgbClr val="FFFFFF"/>
                </a:highlight>
                <a:latin typeface="Consolas" panose="020B0609020204030204" pitchFamily="49" charset="0"/>
              </a:rPr>
              <a:t> sender, </a:t>
            </a:r>
            <a:r>
              <a:rPr lang="en-US" sz="1765" dirty="0" err="1">
                <a:solidFill>
                  <a:srgbClr val="2B91AF"/>
                </a:solidFill>
                <a:highlight>
                  <a:srgbClr val="FFFFFF"/>
                </a:highlight>
                <a:latin typeface="Consolas" panose="020B0609020204030204" pitchFamily="49" charset="0"/>
              </a:rPr>
              <a:t>PushNotificationReceivedEventArgs</a:t>
            </a:r>
            <a:r>
              <a:rPr lang="en-US" sz="1765" dirty="0">
                <a:solidFill>
                  <a:srgbClr val="000000"/>
                </a:solidFill>
                <a:highlight>
                  <a:srgbClr val="FFFFFF"/>
                </a:highlight>
                <a:latin typeface="Consolas" panose="020B0609020204030204" pitchFamily="49" charset="0"/>
              </a:rPr>
              <a:t> </a:t>
            </a:r>
            <a:r>
              <a:rPr lang="en-US" sz="1765" dirty="0" err="1">
                <a:solidFill>
                  <a:srgbClr val="000000"/>
                </a:solidFill>
                <a:highlight>
                  <a:srgbClr val="FFFFFF"/>
                </a:highlight>
                <a:latin typeface="Consolas" panose="020B0609020204030204" pitchFamily="49" charset="0"/>
              </a:rPr>
              <a:t>args</a:t>
            </a:r>
            <a:r>
              <a:rPr lang="en-US" sz="1765" dirty="0">
                <a:solidFill>
                  <a:srgbClr val="000000"/>
                </a:solidFill>
                <a:highlight>
                  <a:srgbClr val="FFFFFF"/>
                </a:highlight>
                <a:latin typeface="Consolas" panose="020B0609020204030204" pitchFamily="49" charset="0"/>
              </a:rPr>
              <a:t>)</a:t>
            </a:r>
          </a:p>
          <a:p>
            <a:r>
              <a:rPr lang="en-US" sz="1765" dirty="0">
                <a:solidFill>
                  <a:srgbClr val="000000"/>
                </a:solidFill>
                <a:highlight>
                  <a:srgbClr val="FFFFFF"/>
                </a:highlight>
                <a:latin typeface="Consolas" panose="020B0609020204030204" pitchFamily="49" charset="0"/>
              </a:rPr>
              <a:t>{</a:t>
            </a:r>
          </a:p>
          <a:p>
            <a:r>
              <a:rPr lang="en-US" sz="1765" dirty="0">
                <a:solidFill>
                  <a:srgbClr val="000000"/>
                </a:solidFill>
                <a:highlight>
                  <a:srgbClr val="FFFFFF"/>
                </a:highlight>
                <a:latin typeface="Consolas" panose="020B0609020204030204" pitchFamily="49" charset="0"/>
              </a:rPr>
              <a:t>    </a:t>
            </a:r>
            <a:r>
              <a:rPr lang="en-US" sz="1765" dirty="0" err="1">
                <a:solidFill>
                  <a:srgbClr val="2B91AF"/>
                </a:solidFill>
                <a:highlight>
                  <a:srgbClr val="FFFFFF"/>
                </a:highlight>
                <a:latin typeface="Consolas" panose="020B0609020204030204" pitchFamily="49" charset="0"/>
              </a:rPr>
              <a:t>Debug</a:t>
            </a:r>
            <a:r>
              <a:rPr lang="en-US" sz="1765" dirty="0" err="1">
                <a:solidFill>
                  <a:srgbClr val="000000"/>
                </a:solidFill>
                <a:highlight>
                  <a:srgbClr val="FFFFFF"/>
                </a:highlight>
                <a:latin typeface="Consolas" panose="020B0609020204030204" pitchFamily="49" charset="0"/>
              </a:rPr>
              <a:t>.WriteLine</a:t>
            </a:r>
            <a:r>
              <a:rPr lang="en-US" sz="1765" dirty="0">
                <a:solidFill>
                  <a:srgbClr val="000000"/>
                </a:solidFill>
                <a:highlight>
                  <a:srgbClr val="FFFFFF"/>
                </a:highlight>
                <a:latin typeface="Consolas" panose="020B0609020204030204" pitchFamily="49" charset="0"/>
              </a:rPr>
              <a:t>(</a:t>
            </a:r>
            <a:r>
              <a:rPr lang="en-US" sz="1765" dirty="0" err="1">
                <a:solidFill>
                  <a:srgbClr val="000000"/>
                </a:solidFill>
                <a:highlight>
                  <a:srgbClr val="FFFFFF"/>
                </a:highlight>
                <a:latin typeface="Consolas" panose="020B0609020204030204" pitchFamily="49" charset="0"/>
              </a:rPr>
              <a:t>args.NotificationType.ToString</a:t>
            </a:r>
            <a:r>
              <a:rPr lang="en-US" sz="1765" dirty="0">
                <a:solidFill>
                  <a:srgbClr val="000000"/>
                </a:solidFill>
                <a:highlight>
                  <a:srgbClr val="FFFFFF"/>
                </a:highlight>
                <a:latin typeface="Consolas" panose="020B0609020204030204" pitchFamily="49" charset="0"/>
              </a:rPr>
              <a:t>());</a:t>
            </a:r>
          </a:p>
          <a:p>
            <a:r>
              <a:rPr lang="en-US" sz="1765" dirty="0">
                <a:solidFill>
                  <a:srgbClr val="000000"/>
                </a:solidFill>
                <a:highlight>
                  <a:srgbClr val="FFFFFF"/>
                </a:highlight>
                <a:latin typeface="Consolas" panose="020B0609020204030204" pitchFamily="49" charset="0"/>
              </a:rPr>
              <a:t>}</a:t>
            </a:r>
            <a:endParaRPr lang="en-US" sz="1765" dirty="0"/>
          </a:p>
        </p:txBody>
      </p:sp>
      <p:sp>
        <p:nvSpPr>
          <p:cNvPr id="6" name="Rectangle 5"/>
          <p:cNvSpPr/>
          <p:nvPr/>
        </p:nvSpPr>
        <p:spPr>
          <a:xfrm>
            <a:off x="366454" y="2311226"/>
            <a:ext cx="11386604" cy="1448287"/>
          </a:xfrm>
          <a:prstGeom prst="rect">
            <a:avLst/>
          </a:prstGeom>
        </p:spPr>
        <p:txBody>
          <a:bodyPr wrap="square">
            <a:spAutoFit/>
          </a:bodyPr>
          <a:lstStyle/>
          <a:p>
            <a:r>
              <a:rPr lang="en-US" sz="1765" dirty="0" err="1">
                <a:solidFill>
                  <a:srgbClr val="0000FF"/>
                </a:solidFill>
                <a:highlight>
                  <a:srgbClr val="FFFFFF"/>
                </a:highlight>
                <a:latin typeface="Consolas" panose="020B0609020204030204" pitchFamily="49" charset="0"/>
              </a:rPr>
              <a:t>var</a:t>
            </a:r>
            <a:r>
              <a:rPr lang="en-US" sz="1765" dirty="0">
                <a:solidFill>
                  <a:srgbClr val="000000"/>
                </a:solidFill>
                <a:highlight>
                  <a:srgbClr val="FFFFFF"/>
                </a:highlight>
                <a:latin typeface="Consolas" panose="020B0609020204030204" pitchFamily="49" charset="0"/>
              </a:rPr>
              <a:t> channel = </a:t>
            </a:r>
            <a:r>
              <a:rPr lang="en-US" sz="1765" dirty="0">
                <a:solidFill>
                  <a:srgbClr val="0000FF"/>
                </a:solidFill>
                <a:highlight>
                  <a:srgbClr val="FFFFFF"/>
                </a:highlight>
                <a:latin typeface="Consolas" panose="020B0609020204030204" pitchFamily="49" charset="0"/>
              </a:rPr>
              <a:t>await</a:t>
            </a:r>
            <a:endParaRPr lang="en-US" sz="1765" dirty="0">
              <a:solidFill>
                <a:srgbClr val="000000"/>
              </a:solidFill>
              <a:highlight>
                <a:srgbClr val="FFFFFF"/>
              </a:highlight>
              <a:latin typeface="Consolas" panose="020B0609020204030204" pitchFamily="49" charset="0"/>
            </a:endParaRPr>
          </a:p>
          <a:p>
            <a:r>
              <a:rPr lang="en-US" sz="1765" dirty="0">
                <a:solidFill>
                  <a:srgbClr val="000000"/>
                </a:solidFill>
                <a:highlight>
                  <a:srgbClr val="FFFFFF"/>
                </a:highlight>
                <a:latin typeface="Consolas" panose="020B0609020204030204" pitchFamily="49" charset="0"/>
              </a:rPr>
              <a:t>    </a:t>
            </a:r>
            <a:r>
              <a:rPr lang="en-US" sz="1765" dirty="0">
                <a:solidFill>
                  <a:srgbClr val="2B91AF"/>
                </a:solidFill>
                <a:highlight>
                  <a:srgbClr val="FFFFFF"/>
                </a:highlight>
                <a:latin typeface="Consolas" panose="020B0609020204030204" pitchFamily="49" charset="0"/>
              </a:rPr>
              <a:t>PushNotificationChannelManager</a:t>
            </a:r>
            <a:r>
              <a:rPr lang="en-US" sz="1765" dirty="0">
                <a:solidFill>
                  <a:srgbClr val="000000"/>
                </a:solidFill>
                <a:highlight>
                  <a:srgbClr val="FFFFFF"/>
                </a:highlight>
                <a:latin typeface="Consolas" panose="020B0609020204030204" pitchFamily="49" charset="0"/>
              </a:rPr>
              <a:t>.CreatePushNotificationChannelForApplicationAsync();</a:t>
            </a:r>
          </a:p>
          <a:p>
            <a:r>
              <a:rPr lang="en-US" sz="1765" dirty="0" err="1">
                <a:solidFill>
                  <a:srgbClr val="000000"/>
                </a:solidFill>
                <a:highlight>
                  <a:srgbClr val="FFFFFF"/>
                </a:highlight>
                <a:latin typeface="Consolas" panose="020B0609020204030204" pitchFamily="49" charset="0"/>
              </a:rPr>
              <a:t>SaveUriForNotificationService</a:t>
            </a:r>
            <a:r>
              <a:rPr lang="en-US" sz="1765" dirty="0">
                <a:solidFill>
                  <a:srgbClr val="000000"/>
                </a:solidFill>
                <a:highlight>
                  <a:srgbClr val="FFFFFF"/>
                </a:highlight>
                <a:latin typeface="Consolas" panose="020B0609020204030204" pitchFamily="49" charset="0"/>
              </a:rPr>
              <a:t>(</a:t>
            </a:r>
            <a:r>
              <a:rPr lang="en-US" sz="1765" dirty="0" err="1">
                <a:solidFill>
                  <a:srgbClr val="000000"/>
                </a:solidFill>
                <a:highlight>
                  <a:srgbClr val="FFFFFF"/>
                </a:highlight>
                <a:latin typeface="Consolas" panose="020B0609020204030204" pitchFamily="49" charset="0"/>
              </a:rPr>
              <a:t>channel.Uri</a:t>
            </a:r>
            <a:r>
              <a:rPr lang="en-US" sz="1765" dirty="0">
                <a:solidFill>
                  <a:srgbClr val="000000"/>
                </a:solidFill>
                <a:highlight>
                  <a:srgbClr val="FFFFFF"/>
                </a:highlight>
                <a:latin typeface="Consolas" panose="020B0609020204030204" pitchFamily="49" charset="0"/>
              </a:rPr>
              <a:t>);</a:t>
            </a:r>
          </a:p>
          <a:p>
            <a:r>
              <a:rPr lang="en-US" sz="1765" dirty="0">
                <a:solidFill>
                  <a:srgbClr val="000000"/>
                </a:solidFill>
                <a:highlight>
                  <a:srgbClr val="FFFFFF"/>
                </a:highlight>
                <a:latin typeface="Consolas" panose="020B0609020204030204" pitchFamily="49" charset="0"/>
              </a:rPr>
              <a:t>            </a:t>
            </a:r>
          </a:p>
          <a:p>
            <a:r>
              <a:rPr lang="en-US" sz="1765" dirty="0" err="1">
                <a:solidFill>
                  <a:srgbClr val="000000"/>
                </a:solidFill>
                <a:highlight>
                  <a:srgbClr val="FFFFFF"/>
                </a:highlight>
                <a:latin typeface="Consolas" panose="020B0609020204030204" pitchFamily="49" charset="0"/>
              </a:rPr>
              <a:t>channel.PushNotificationReceived</a:t>
            </a:r>
            <a:r>
              <a:rPr lang="en-US" sz="1765" dirty="0">
                <a:solidFill>
                  <a:srgbClr val="000000"/>
                </a:solidFill>
                <a:highlight>
                  <a:srgbClr val="FFFFFF"/>
                </a:highlight>
                <a:latin typeface="Consolas" panose="020B0609020204030204" pitchFamily="49" charset="0"/>
              </a:rPr>
              <a:t> +=</a:t>
            </a:r>
            <a:r>
              <a:rPr lang="en-US" sz="1765" dirty="0" err="1">
                <a:solidFill>
                  <a:srgbClr val="000000"/>
                </a:solidFill>
                <a:highlight>
                  <a:srgbClr val="FFFFFF"/>
                </a:highlight>
                <a:latin typeface="Consolas" panose="020B0609020204030204" pitchFamily="49" charset="0"/>
              </a:rPr>
              <a:t>channel_PushNotificationReceived</a:t>
            </a:r>
            <a:r>
              <a:rPr lang="en-US" sz="1765" dirty="0">
                <a:solidFill>
                  <a:srgbClr val="000000"/>
                </a:solidFill>
                <a:highlight>
                  <a:srgbClr val="FFFFFF"/>
                </a:highlight>
                <a:latin typeface="Consolas" panose="020B0609020204030204" pitchFamily="49" charset="0"/>
              </a:rPr>
              <a:t>;</a:t>
            </a:r>
            <a:endParaRPr lang="en-US" sz="1765" dirty="0"/>
          </a:p>
        </p:txBody>
      </p:sp>
    </p:spTree>
    <p:extLst>
      <p:ext uri="{BB962C8B-B14F-4D97-AF65-F5344CB8AC3E}">
        <p14:creationId xmlns:p14="http://schemas.microsoft.com/office/powerpoint/2010/main" val="20275085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Push Notifications</a:t>
            </a:r>
            <a:endParaRPr lang="en-US" dirty="0"/>
          </a:p>
        </p:txBody>
      </p:sp>
      <p:sp>
        <p:nvSpPr>
          <p:cNvPr id="5" name="Text Placeholder 4"/>
          <p:cNvSpPr>
            <a:spLocks noGrp="1"/>
          </p:cNvSpPr>
          <p:nvPr>
            <p:ph type="body" sz="quarter" idx="10"/>
          </p:nvPr>
        </p:nvSpPr>
        <p:spPr>
          <a:xfrm>
            <a:off x="269240" y="1189177"/>
            <a:ext cx="5950132" cy="1985641"/>
          </a:xfrm>
        </p:spPr>
        <p:txBody>
          <a:bodyPr/>
          <a:lstStyle/>
          <a:p>
            <a:r>
              <a:rPr lang="en-US" sz="4000" dirty="0">
                <a:latin typeface="+mn-lt"/>
              </a:rPr>
              <a:t>Sample </a:t>
            </a:r>
            <a:r>
              <a:rPr lang="en-US" sz="4000" dirty="0" smtClean="0">
                <a:latin typeface="+mn-lt"/>
              </a:rPr>
              <a:t>Azure Web app </a:t>
            </a:r>
            <a:r>
              <a:rPr lang="en-US" sz="4000" dirty="0">
                <a:latin typeface="+mn-lt"/>
              </a:rPr>
              <a:t>for Push </a:t>
            </a:r>
            <a:r>
              <a:rPr lang="en-US" sz="4000" dirty="0" smtClean="0">
                <a:latin typeface="+mn-lt"/>
              </a:rPr>
              <a:t>Notifications:</a:t>
            </a:r>
          </a:p>
          <a:p>
            <a:pPr lvl="1" defTabSz="914188"/>
            <a:r>
              <a:rPr lang="en-US" dirty="0" smtClean="0"/>
              <a:t>Website: </a:t>
            </a:r>
            <a:r>
              <a:rPr lang="en-US" sz="2000" dirty="0" smtClean="0">
                <a:hlinkClick r:id="rId3"/>
              </a:rPr>
              <a:t>http</a:t>
            </a:r>
            <a:r>
              <a:rPr lang="en-US" sz="2000" dirty="0">
                <a:hlinkClick r:id="rId3"/>
              </a:rPr>
              <a:t>://pushtestserver.azurewebsites.net/wns/</a:t>
            </a:r>
            <a:r>
              <a:rPr lang="en-US" sz="2000" dirty="0"/>
              <a:t> </a:t>
            </a:r>
            <a:endParaRPr lang="en-US" sz="2000" dirty="0" smtClean="0"/>
          </a:p>
          <a:p>
            <a:pPr lvl="1" defTabSz="914188"/>
            <a:r>
              <a:rPr lang="en-US" sz="2000" dirty="0" smtClean="0"/>
              <a:t>Code: </a:t>
            </a:r>
            <a:r>
              <a:rPr lang="en-US" sz="2000" dirty="0" smtClean="0">
                <a:hlinkClick r:id="rId4"/>
              </a:rPr>
              <a:t>https</a:t>
            </a:r>
            <a:r>
              <a:rPr lang="en-US" sz="2000" dirty="0">
                <a:hlinkClick r:id="rId4"/>
              </a:rPr>
              <a:t>://code.msdn.microsoft.com/windowsazure/WNS-for-Windows-and-83fd21f6</a:t>
            </a:r>
            <a:r>
              <a:rPr lang="en-US" sz="2000" dirty="0"/>
              <a:t> </a:t>
            </a:r>
          </a:p>
          <a:p>
            <a:pPr defTabSz="914188"/>
            <a:endParaRPr lang="en-US" sz="4000" dirty="0" smtClean="0">
              <a:latin typeface="+mn-lt"/>
            </a:endParaRPr>
          </a:p>
          <a:p>
            <a:pPr defTabSz="914188"/>
            <a:endParaRPr lang="en-US" sz="2800" dirty="0"/>
          </a:p>
          <a:p>
            <a:endParaRPr lang="en-US" sz="4000" dirty="0"/>
          </a:p>
          <a:p>
            <a:endParaRPr lang="en-GB" dirty="0"/>
          </a:p>
        </p:txBody>
      </p:sp>
      <p:sp>
        <p:nvSpPr>
          <p:cNvPr id="4" name="Rectangle 2"/>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3" name="Rectangle 2"/>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6" name="Rectangle 7"/>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pic>
        <p:nvPicPr>
          <p:cNvPr id="8" name="Picture 7"/>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856987" y="1334277"/>
            <a:ext cx="5068093" cy="4020179"/>
          </a:xfrm>
          <a:prstGeom prst="rect">
            <a:avLst/>
          </a:prstGeom>
        </p:spPr>
      </p:pic>
      <p:sp>
        <p:nvSpPr>
          <p:cNvPr id="9" name="Rounded Rectangle 8"/>
          <p:cNvSpPr/>
          <p:nvPr/>
        </p:nvSpPr>
        <p:spPr>
          <a:xfrm>
            <a:off x="7063273" y="3325705"/>
            <a:ext cx="1530221" cy="158621"/>
          </a:xfrm>
          <a:prstGeom prst="round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GB" sz="2000" dirty="0" err="1" smtClean="0"/>
          </a:p>
        </p:txBody>
      </p:sp>
      <p:sp>
        <p:nvSpPr>
          <p:cNvPr id="10" name="Oval 9"/>
          <p:cNvSpPr/>
          <p:nvPr/>
        </p:nvSpPr>
        <p:spPr>
          <a:xfrm>
            <a:off x="7203233" y="3344367"/>
            <a:ext cx="1268963" cy="158621"/>
          </a:xfrm>
          <a:prstGeom prst="ellipse">
            <a:avLst/>
          </a:prstGeom>
          <a:solidFill>
            <a:srgbClr val="FFFFFF"/>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GB" sz="2000" dirty="0" err="1" smtClean="0"/>
          </a:p>
        </p:txBody>
      </p:sp>
    </p:spTree>
    <p:extLst>
      <p:ext uri="{BB962C8B-B14F-4D97-AF65-F5344CB8AC3E}">
        <p14:creationId xmlns:p14="http://schemas.microsoft.com/office/powerpoint/2010/main" val="4285176664"/>
      </p:ext>
    </p:extLst>
  </p:cSld>
  <p:clrMapOvr>
    <a:masterClrMapping/>
  </p:clrMapOvr>
  <p:transition spd="slow" advClick="0">
    <p:push dir="u"/>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Notifications Simulation Engine</a:t>
            </a:r>
            <a:endParaRPr lang="en-US" dirty="0"/>
          </a:p>
        </p:txBody>
      </p:sp>
      <p:sp>
        <p:nvSpPr>
          <p:cNvPr id="4" name="Rectangle 2"/>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3" name="Rectangle 2"/>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sp>
        <p:nvSpPr>
          <p:cNvPr id="6" name="Rectangle 7"/>
          <p:cNvSpPr>
            <a:spLocks noChangeArrowheads="1"/>
          </p:cNvSpPr>
          <p:nvPr/>
        </p:nvSpPr>
        <p:spPr bwMode="auto">
          <a:xfrm>
            <a:off x="2453" y="-186911"/>
            <a:ext cx="184705" cy="374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27" tIns="45713" rIns="91427" bIns="45713" numCol="1" anchor="ctr" anchorCtr="0" compatLnSpc="1">
            <a:prstTxWarp prst="textNoShape">
              <a:avLst/>
            </a:prstTxWarp>
            <a:spAutoFit/>
          </a:bodyPr>
          <a:lstStyle/>
          <a:p>
            <a:pPr defTabSz="914188"/>
            <a:endParaRPr lang="en-US" dirty="0">
              <a:solidFill>
                <a:srgbClr val="FFFFFF"/>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943299" y="1120025"/>
            <a:ext cx="6305401" cy="5588199"/>
          </a:xfrm>
          <a:prstGeom prst="rect">
            <a:avLst/>
          </a:prstGeom>
        </p:spPr>
      </p:pic>
    </p:spTree>
    <p:extLst>
      <p:ext uri="{BB962C8B-B14F-4D97-AF65-F5344CB8AC3E}">
        <p14:creationId xmlns:p14="http://schemas.microsoft.com/office/powerpoint/2010/main" val="2970657611"/>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sz="5882" dirty="0"/>
              <a:t>Push </a:t>
            </a:r>
            <a:r>
              <a:rPr lang="en-GB" sz="5882" dirty="0" smtClean="0"/>
              <a:t>Notifications</a:t>
            </a:r>
            <a:endParaRPr lang="en-GB" sz="5882" dirty="0"/>
          </a:p>
        </p:txBody>
      </p:sp>
      <p:sp>
        <p:nvSpPr>
          <p:cNvPr id="8" name="Text Placeholder 7"/>
          <p:cNvSpPr>
            <a:spLocks noGrp="1"/>
          </p:cNvSpPr>
          <p:nvPr>
            <p:ph type="body" sz="quarter" idx="12"/>
          </p:nvPr>
        </p:nvSpPr>
        <p:spPr/>
        <p:txBody>
          <a:bodyPr/>
          <a:lstStyle/>
          <a:p>
            <a:r>
              <a:rPr lang="en-GB" dirty="0" smtClean="0"/>
              <a:t>demo</a:t>
            </a:r>
            <a:endParaRPr lang="en-GB" dirty="0"/>
          </a:p>
        </p:txBody>
      </p:sp>
      <p:sp>
        <p:nvSpPr>
          <p:cNvPr id="2" name="Text Placeholder 1"/>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1138707732"/>
      </p:ext>
    </p:extLst>
  </p:cSld>
  <p:clrMapOvr>
    <a:masterClrMapping/>
  </p:clrMapOvr>
  <mc:AlternateContent xmlns:mc="http://schemas.openxmlformats.org/markup-compatibility/2006" xmlns:p14="http://schemas.microsoft.com/office/powerpoint/2010/main">
    <mc:Choice Requires="p14">
      <p:transition spd="slow" p14:dur="1400">
        <p14:reveal/>
      </p:transition>
    </mc:Choice>
    <mc:Fallback xmlns="">
      <p:transition spd="slow">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Push payloads</a:t>
            </a:r>
            <a:endParaRPr lang="en-GB" dirty="0"/>
          </a:p>
        </p:txBody>
      </p:sp>
      <p:sp>
        <p:nvSpPr>
          <p:cNvPr id="4" name="Text Placeholder 3"/>
          <p:cNvSpPr>
            <a:spLocks noGrp="1"/>
          </p:cNvSpPr>
          <p:nvPr>
            <p:ph type="body" sz="quarter" idx="10"/>
          </p:nvPr>
        </p:nvSpPr>
        <p:spPr/>
        <p:txBody>
          <a:bodyPr/>
          <a:lstStyle/>
          <a:p>
            <a:r>
              <a:rPr lang="en-GB" dirty="0" smtClean="0"/>
              <a:t>All the same notifications that you can send locally from within your app</a:t>
            </a:r>
          </a:p>
          <a:p>
            <a:pPr lvl="1"/>
            <a:r>
              <a:rPr lang="en-GB" dirty="0" smtClean="0"/>
              <a:t>Tile</a:t>
            </a:r>
          </a:p>
          <a:p>
            <a:pPr lvl="1"/>
            <a:r>
              <a:rPr lang="en-GB" dirty="0" smtClean="0"/>
              <a:t>Toast</a:t>
            </a:r>
          </a:p>
          <a:p>
            <a:pPr lvl="1"/>
            <a:r>
              <a:rPr lang="en-GB" dirty="0" smtClean="0"/>
              <a:t>Badge</a:t>
            </a:r>
          </a:p>
          <a:p>
            <a:pPr lvl="1"/>
            <a:r>
              <a:rPr lang="en-GB" dirty="0" smtClean="0"/>
              <a:t>Raw</a:t>
            </a:r>
          </a:p>
          <a:p>
            <a:r>
              <a:rPr lang="en-GB" dirty="0" smtClean="0"/>
              <a:t>All the same templates</a:t>
            </a:r>
          </a:p>
          <a:p>
            <a:pPr lvl="1"/>
            <a:r>
              <a:rPr lang="en-GB" dirty="0" smtClean="0"/>
              <a:t>‘Traditional’ templates from the template </a:t>
            </a:r>
            <a:r>
              <a:rPr lang="en-GB" dirty="0" err="1" smtClean="0"/>
              <a:t>catalog</a:t>
            </a:r>
            <a:endParaRPr lang="en-GB" dirty="0" smtClean="0"/>
          </a:p>
          <a:p>
            <a:pPr lvl="1"/>
            <a:r>
              <a:rPr lang="en-GB" dirty="0" smtClean="0"/>
              <a:t>New flexible templates</a:t>
            </a:r>
            <a:endParaRPr lang="en-GB" dirty="0"/>
          </a:p>
        </p:txBody>
      </p:sp>
    </p:spTree>
    <p:extLst>
      <p:ext uri="{BB962C8B-B14F-4D97-AF65-F5344CB8AC3E}">
        <p14:creationId xmlns:p14="http://schemas.microsoft.com/office/powerpoint/2010/main" val="2927631391"/>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Action Center</a:t>
            </a:r>
            <a:br>
              <a:rPr lang="en-US" dirty="0" smtClean="0"/>
            </a:br>
            <a:r>
              <a:rPr lang="en-US" sz="3200" dirty="0" smtClean="0"/>
              <a:t>managing your notification space</a:t>
            </a:r>
            <a:endParaRPr lang="en-US" dirty="0"/>
          </a:p>
        </p:txBody>
      </p:sp>
    </p:spTree>
    <p:extLst>
      <p:ext uri="{BB962C8B-B14F-4D97-AF65-F5344CB8AC3E}">
        <p14:creationId xmlns:p14="http://schemas.microsoft.com/office/powerpoint/2010/main" val="1269797851"/>
      </p:ext>
    </p:extLst>
  </p:cSld>
  <p:clrMapOvr>
    <a:masterClrMapping/>
  </p:clrMapOvr>
  <p:transition>
    <p:fade/>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Action center &amp; Quick actions</a:t>
            </a:r>
            <a:endParaRPr lang="en-US" dirty="0"/>
          </a:p>
        </p:txBody>
      </p:sp>
      <p:pic>
        <p:nvPicPr>
          <p:cNvPr id="8" name="Content Placeholder 7"/>
          <p:cNvPicPr>
            <a:picLocks noGrp="1" noChangeAspect="1"/>
          </p:cNvPicPr>
          <p:nvPr>
            <p:ph sz="quarter" idx="4294967295"/>
          </p:nvPr>
        </p:nvPicPr>
        <p:blipFill>
          <a:blip r:embed="rId2">
            <a:extLst>
              <a:ext uri="{28A0092B-C50C-407E-A947-70E740481C1C}">
                <a14:useLocalDpi xmlns:a14="http://schemas.microsoft.com/office/drawing/2010/main"/>
              </a:ext>
            </a:extLst>
          </a:blip>
          <a:stretch>
            <a:fillRect/>
          </a:stretch>
        </p:blipFill>
        <p:spPr>
          <a:xfrm>
            <a:off x="413657" y="1531938"/>
            <a:ext cx="2625725" cy="46529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Content Placeholder 8"/>
          <p:cNvPicPr>
            <a:picLocks noGrp="1" noChangeAspect="1"/>
          </p:cNvPicPr>
          <p:nvPr>
            <p:ph sz="quarter" idx="4294967295"/>
          </p:nvPr>
        </p:nvPicPr>
        <p:blipFill>
          <a:blip r:embed="rId3" cstate="screen">
            <a:extLst>
              <a:ext uri="{28A0092B-C50C-407E-A947-70E740481C1C}">
                <a14:useLocalDpi xmlns:a14="http://schemas.microsoft.com/office/drawing/2010/main"/>
              </a:ext>
            </a:extLst>
          </a:blip>
          <a:stretch>
            <a:fillRect/>
          </a:stretch>
        </p:blipFill>
        <p:spPr>
          <a:xfrm>
            <a:off x="3493407" y="1531938"/>
            <a:ext cx="8299450" cy="46720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185356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Primary Tile</a:t>
            </a:r>
            <a:endParaRPr lang="en-GB" dirty="0"/>
          </a:p>
        </p:txBody>
      </p:sp>
      <p:pic>
        <p:nvPicPr>
          <p:cNvPr id="4" name="Picture 3"/>
          <p:cNvPicPr>
            <a:picLocks noChangeAspect="1"/>
          </p:cNvPicPr>
          <p:nvPr/>
        </p:nvPicPr>
        <p:blipFill>
          <a:blip r:embed="rId2"/>
          <a:stretch>
            <a:fillRect/>
          </a:stretch>
        </p:blipFill>
        <p:spPr>
          <a:xfrm>
            <a:off x="893989" y="1189176"/>
            <a:ext cx="10404021" cy="5578811"/>
          </a:xfrm>
          <a:prstGeom prst="rect">
            <a:avLst/>
          </a:prstGeom>
        </p:spPr>
      </p:pic>
    </p:spTree>
    <p:extLst>
      <p:ext uri="{BB962C8B-B14F-4D97-AF65-F5344CB8AC3E}">
        <p14:creationId xmlns:p14="http://schemas.microsoft.com/office/powerpoint/2010/main" val="2578713556"/>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Action Center Management APIs</a:t>
            </a:r>
            <a:endParaRPr lang="en-US" dirty="0"/>
          </a:p>
        </p:txBody>
      </p:sp>
      <p:sp>
        <p:nvSpPr>
          <p:cNvPr id="4" name="Text Placeholder 3"/>
          <p:cNvSpPr>
            <a:spLocks noGrp="1"/>
          </p:cNvSpPr>
          <p:nvPr>
            <p:ph type="body" sz="quarter" idx="10"/>
          </p:nvPr>
        </p:nvSpPr>
        <p:spPr>
          <a:xfrm>
            <a:off x="269239" y="1189177"/>
            <a:ext cx="11653523" cy="4093172"/>
          </a:xfrm>
        </p:spPr>
        <p:txBody>
          <a:bodyPr/>
          <a:lstStyle/>
          <a:p>
            <a:r>
              <a:rPr lang="en-US" dirty="0"/>
              <a:t>Manage app notifications</a:t>
            </a:r>
          </a:p>
          <a:p>
            <a:r>
              <a:rPr lang="en-US" dirty="0"/>
              <a:t>Developers </a:t>
            </a:r>
            <a:r>
              <a:rPr lang="en-US" dirty="0" smtClean="0"/>
              <a:t>can:</a:t>
            </a:r>
          </a:p>
          <a:p>
            <a:pPr lvl="1"/>
            <a:r>
              <a:rPr lang="en-GB" sz="2800" dirty="0"/>
              <a:t>Remove one or many notifications</a:t>
            </a:r>
          </a:p>
          <a:p>
            <a:pPr lvl="1"/>
            <a:r>
              <a:rPr lang="en-GB" sz="2800" dirty="0"/>
              <a:t>Tag and group notifications</a:t>
            </a:r>
          </a:p>
          <a:p>
            <a:pPr lvl="1"/>
            <a:r>
              <a:rPr lang="en-GB" sz="2800" dirty="0"/>
              <a:t>Replace a notification with a new one</a:t>
            </a:r>
          </a:p>
          <a:p>
            <a:pPr lvl="1"/>
            <a:r>
              <a:rPr lang="en-GB" sz="2800" dirty="0"/>
              <a:t>Set an expiration on notifications</a:t>
            </a:r>
          </a:p>
          <a:p>
            <a:pPr lvl="1"/>
            <a:r>
              <a:rPr lang="en-GB" sz="2800" dirty="0"/>
              <a:t>Send “Ghost Toast” notifications (only show up in the notification </a:t>
            </a:r>
            <a:r>
              <a:rPr lang="en-GB" sz="2800" dirty="0" err="1"/>
              <a:t>center</a:t>
            </a:r>
            <a:r>
              <a:rPr lang="en-GB" sz="2800" dirty="0"/>
              <a:t>)</a:t>
            </a:r>
          </a:p>
          <a:p>
            <a:pPr lvl="2" indent="0">
              <a:buNone/>
            </a:pPr>
            <a:endParaRPr lang="en-US" dirty="0" smtClean="0"/>
          </a:p>
        </p:txBody>
      </p:sp>
      <p:sp>
        <p:nvSpPr>
          <p:cNvPr id="5" name="Rectangle 4"/>
          <p:cNvSpPr/>
          <p:nvPr/>
        </p:nvSpPr>
        <p:spPr>
          <a:xfrm>
            <a:off x="298809" y="5282349"/>
            <a:ext cx="11623954" cy="1176733"/>
          </a:xfrm>
          <a:prstGeom prst="rect">
            <a:avLst/>
          </a:prstGeom>
        </p:spPr>
        <p:txBody>
          <a:bodyPr wrap="square">
            <a:spAutoFit/>
          </a:bodyPr>
          <a:lstStyle/>
          <a:p>
            <a:r>
              <a:rPr lang="en-US" sz="2353" dirty="0" err="1">
                <a:solidFill>
                  <a:srgbClr val="2B91AF"/>
                </a:solidFill>
                <a:highlight>
                  <a:srgbClr val="FFFFFF"/>
                </a:highlight>
                <a:latin typeface="Consolas" panose="020B0609020204030204" pitchFamily="49" charset="0"/>
              </a:rPr>
              <a:t>ToastNotificationHistory</a:t>
            </a:r>
            <a:r>
              <a:rPr lang="en-US" sz="2353" dirty="0">
                <a:solidFill>
                  <a:srgbClr val="000000"/>
                </a:solidFill>
                <a:highlight>
                  <a:srgbClr val="FFFFFF"/>
                </a:highlight>
                <a:latin typeface="Consolas" panose="020B0609020204030204" pitchFamily="49" charset="0"/>
              </a:rPr>
              <a:t> </a:t>
            </a:r>
            <a:r>
              <a:rPr lang="en-US" sz="2353" dirty="0" err="1">
                <a:solidFill>
                  <a:srgbClr val="000000"/>
                </a:solidFill>
                <a:highlight>
                  <a:srgbClr val="FFFFFF"/>
                </a:highlight>
                <a:latin typeface="Consolas" panose="020B0609020204030204" pitchFamily="49" charset="0"/>
              </a:rPr>
              <a:t>tnh</a:t>
            </a:r>
            <a:r>
              <a:rPr lang="en-US" sz="2353" dirty="0">
                <a:solidFill>
                  <a:srgbClr val="000000"/>
                </a:solidFill>
                <a:highlight>
                  <a:srgbClr val="FFFFFF"/>
                </a:highlight>
                <a:latin typeface="Consolas" panose="020B0609020204030204" pitchFamily="49" charset="0"/>
              </a:rPr>
              <a:t> = </a:t>
            </a:r>
            <a:r>
              <a:rPr lang="en-US" sz="2353" dirty="0" err="1">
                <a:solidFill>
                  <a:srgbClr val="2B91AF"/>
                </a:solidFill>
                <a:highlight>
                  <a:srgbClr val="FFFFFF"/>
                </a:highlight>
                <a:latin typeface="Consolas" panose="020B0609020204030204" pitchFamily="49" charset="0"/>
              </a:rPr>
              <a:t>ToastNotificationManager</a:t>
            </a:r>
            <a:r>
              <a:rPr lang="en-US" sz="2353" dirty="0" err="1">
                <a:solidFill>
                  <a:srgbClr val="000000"/>
                </a:solidFill>
                <a:highlight>
                  <a:srgbClr val="FFFFFF"/>
                </a:highlight>
                <a:latin typeface="Consolas" panose="020B0609020204030204" pitchFamily="49" charset="0"/>
              </a:rPr>
              <a:t>.History</a:t>
            </a:r>
            <a:r>
              <a:rPr lang="en-US" sz="2353" dirty="0">
                <a:solidFill>
                  <a:srgbClr val="000000"/>
                </a:solidFill>
                <a:highlight>
                  <a:srgbClr val="FFFFFF"/>
                </a:highlight>
                <a:latin typeface="Consolas" panose="020B0609020204030204" pitchFamily="49" charset="0"/>
              </a:rPr>
              <a:t>;</a:t>
            </a:r>
          </a:p>
          <a:p>
            <a:r>
              <a:rPr lang="en-US" sz="2353" dirty="0" err="1">
                <a:solidFill>
                  <a:srgbClr val="000000"/>
                </a:solidFill>
                <a:highlight>
                  <a:srgbClr val="FFFFFF"/>
                </a:highlight>
                <a:latin typeface="Consolas" panose="020B0609020204030204" pitchFamily="49" charset="0"/>
              </a:rPr>
              <a:t>tnh.Remove</a:t>
            </a:r>
            <a:r>
              <a:rPr lang="en-US" sz="2353" dirty="0">
                <a:solidFill>
                  <a:srgbClr val="000000"/>
                </a:solidFill>
                <a:highlight>
                  <a:srgbClr val="FFFFFF"/>
                </a:highlight>
                <a:latin typeface="Consolas" panose="020B0609020204030204" pitchFamily="49" charset="0"/>
              </a:rPr>
              <a:t>(</a:t>
            </a:r>
            <a:r>
              <a:rPr lang="en-US" sz="2353" dirty="0">
                <a:solidFill>
                  <a:srgbClr val="A31515"/>
                </a:solidFill>
                <a:highlight>
                  <a:srgbClr val="FFFFFF"/>
                </a:highlight>
                <a:latin typeface="Consolas" panose="020B0609020204030204" pitchFamily="49" charset="0"/>
              </a:rPr>
              <a:t>"</a:t>
            </a:r>
            <a:r>
              <a:rPr lang="en-US" sz="2353" dirty="0" smtClean="0">
                <a:solidFill>
                  <a:srgbClr val="A31515"/>
                </a:solidFill>
                <a:highlight>
                  <a:srgbClr val="FFFFFF"/>
                </a:highlight>
                <a:latin typeface="Consolas" panose="020B0609020204030204" pitchFamily="49" charset="0"/>
              </a:rPr>
              <a:t>Windows 10 Toast #1"</a:t>
            </a:r>
            <a:r>
              <a:rPr lang="en-US" sz="2353" dirty="0" smtClean="0">
                <a:solidFill>
                  <a:srgbClr val="000000"/>
                </a:solidFill>
                <a:highlight>
                  <a:srgbClr val="FFFFFF"/>
                </a:highlight>
                <a:latin typeface="Consolas" panose="020B0609020204030204" pitchFamily="49" charset="0"/>
              </a:rPr>
              <a:t>);</a:t>
            </a:r>
            <a:endParaRPr lang="en-US" sz="2353" dirty="0">
              <a:solidFill>
                <a:srgbClr val="000000"/>
              </a:solidFill>
              <a:highlight>
                <a:srgbClr val="FFFFFF"/>
              </a:highlight>
              <a:latin typeface="Consolas" panose="020B0609020204030204" pitchFamily="49" charset="0"/>
            </a:endParaRPr>
          </a:p>
          <a:p>
            <a:r>
              <a:rPr lang="en-US" sz="2353" dirty="0" err="1">
                <a:solidFill>
                  <a:srgbClr val="000000"/>
                </a:solidFill>
                <a:highlight>
                  <a:srgbClr val="FFFFFF"/>
                </a:highlight>
                <a:latin typeface="Consolas" panose="020B0609020204030204" pitchFamily="49" charset="0"/>
              </a:rPr>
              <a:t>tnh.RemoveGroup</a:t>
            </a:r>
            <a:r>
              <a:rPr lang="en-US" sz="2353" dirty="0">
                <a:solidFill>
                  <a:srgbClr val="000000"/>
                </a:solidFill>
                <a:highlight>
                  <a:srgbClr val="FFFFFF"/>
                </a:highlight>
                <a:latin typeface="Consolas" panose="020B0609020204030204" pitchFamily="49" charset="0"/>
              </a:rPr>
              <a:t>(</a:t>
            </a:r>
            <a:r>
              <a:rPr lang="en-US" sz="2353" dirty="0">
                <a:solidFill>
                  <a:srgbClr val="A31515"/>
                </a:solidFill>
                <a:highlight>
                  <a:srgbClr val="FFFFFF"/>
                </a:highlight>
                <a:latin typeface="Consolas" panose="020B0609020204030204" pitchFamily="49" charset="0"/>
              </a:rPr>
              <a:t>"JumpStart"</a:t>
            </a:r>
            <a:r>
              <a:rPr lang="en-US" sz="2353" dirty="0">
                <a:solidFill>
                  <a:srgbClr val="000000"/>
                </a:solidFill>
                <a:highlight>
                  <a:srgbClr val="FFFFFF"/>
                </a:highlight>
                <a:latin typeface="Consolas" panose="020B0609020204030204" pitchFamily="49" charset="0"/>
              </a:rPr>
              <a:t>);</a:t>
            </a:r>
            <a:endParaRPr lang="en-US" sz="2353" dirty="0"/>
          </a:p>
        </p:txBody>
      </p:sp>
    </p:spTree>
    <p:extLst>
      <p:ext uri="{BB962C8B-B14F-4D97-AF65-F5344CB8AC3E}">
        <p14:creationId xmlns:p14="http://schemas.microsoft.com/office/powerpoint/2010/main" val="2994463778"/>
      </p:ext>
    </p:extLst>
  </p:cSld>
  <p:clrMapOvr>
    <a:masterClrMapping/>
  </p:clrMapOvr>
  <p:transition>
    <p:fade/>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Apps’ Responsibilities on Notifications</a:t>
            </a:r>
            <a:endParaRPr lang="en-GB" dirty="0"/>
          </a:p>
        </p:txBody>
      </p:sp>
      <p:sp>
        <p:nvSpPr>
          <p:cNvPr id="3" name="Text Placeholder 2"/>
          <p:cNvSpPr>
            <a:spLocks noGrp="1"/>
          </p:cNvSpPr>
          <p:nvPr>
            <p:ph type="body" sz="quarter" idx="10"/>
          </p:nvPr>
        </p:nvSpPr>
        <p:spPr>
          <a:xfrm>
            <a:off x="269239" y="1189177"/>
            <a:ext cx="8542165" cy="4976747"/>
          </a:xfrm>
        </p:spPr>
        <p:txBody>
          <a:bodyPr/>
          <a:lstStyle/>
          <a:p>
            <a:r>
              <a:rPr lang="en-GB" sz="3600" dirty="0" smtClean="0"/>
              <a:t>Apps can inform user of ‘unread’ items </a:t>
            </a:r>
            <a:br>
              <a:rPr lang="en-GB" sz="3600" dirty="0" smtClean="0"/>
            </a:br>
            <a:r>
              <a:rPr lang="en-GB" sz="3600" dirty="0" smtClean="0"/>
              <a:t>in different ways</a:t>
            </a:r>
          </a:p>
          <a:p>
            <a:pPr marL="571500" lvl="1" indent="-571500">
              <a:buFont typeface="Arial" panose="020B0604020202020204" pitchFamily="34" charset="0"/>
              <a:buChar char="•"/>
            </a:pPr>
            <a:r>
              <a:rPr lang="en-GB" sz="2400" dirty="0" smtClean="0"/>
              <a:t>Count on a tile</a:t>
            </a:r>
          </a:p>
          <a:p>
            <a:pPr marL="571500" lvl="1" indent="-571500">
              <a:buFont typeface="Arial" panose="020B0604020202020204" pitchFamily="34" charset="0"/>
              <a:buChar char="•"/>
            </a:pPr>
            <a:r>
              <a:rPr lang="en-GB" sz="2400" dirty="0" smtClean="0"/>
              <a:t>Listed in Action Center</a:t>
            </a:r>
          </a:p>
          <a:p>
            <a:r>
              <a:rPr lang="en-GB" sz="3600" dirty="0" smtClean="0"/>
              <a:t>App + Action Center + Tile(s) must tell a consistent story for good user experience</a:t>
            </a:r>
            <a:endParaRPr lang="en-GB" sz="3600" dirty="0"/>
          </a:p>
          <a:p>
            <a:r>
              <a:rPr lang="en-GB" sz="2000" dirty="0" smtClean="0">
                <a:solidFill>
                  <a:schemeClr val="tx1"/>
                </a:solidFill>
                <a:latin typeface="+mn-lt"/>
              </a:rPr>
              <a:t>User taps on toast popup or in Action Center -&gt; App opens at corresponding item?</a:t>
            </a:r>
          </a:p>
          <a:p>
            <a:r>
              <a:rPr lang="en-GB" sz="2000" dirty="0" smtClean="0">
                <a:solidFill>
                  <a:schemeClr val="tx1"/>
                </a:solidFill>
                <a:latin typeface="+mn-lt"/>
              </a:rPr>
              <a:t>User opens app and reads unread items -&gt; Notification in Action Center removed?</a:t>
            </a:r>
          </a:p>
          <a:p>
            <a:r>
              <a:rPr lang="en-GB" sz="2000" dirty="0" smtClean="0">
                <a:solidFill>
                  <a:schemeClr val="tx1"/>
                </a:solidFill>
                <a:latin typeface="+mn-lt"/>
              </a:rPr>
              <a:t>User dismisses Action </a:t>
            </a:r>
            <a:r>
              <a:rPr lang="en-GB" sz="2000" dirty="0">
                <a:solidFill>
                  <a:schemeClr val="tx1"/>
                </a:solidFill>
                <a:latin typeface="+mn-lt"/>
              </a:rPr>
              <a:t>C</a:t>
            </a:r>
            <a:r>
              <a:rPr lang="en-GB" sz="2000" dirty="0" smtClean="0">
                <a:solidFill>
                  <a:schemeClr val="tx1"/>
                </a:solidFill>
                <a:latin typeface="+mn-lt"/>
              </a:rPr>
              <a:t>enter notification -&gt; Tile Badge count changes?</a:t>
            </a:r>
            <a:endParaRPr lang="en-GB" sz="2000" dirty="0">
              <a:solidFill>
                <a:schemeClr val="tx1"/>
              </a:solidFill>
              <a:latin typeface="+mn-lt"/>
            </a:endParaRPr>
          </a:p>
          <a:p>
            <a:endParaRPr lang="en-GB" sz="1800" dirty="0" smtClean="0">
              <a:latin typeface="+mn-lt"/>
            </a:endParaRPr>
          </a:p>
        </p:txBody>
      </p:sp>
      <p:pic>
        <p:nvPicPr>
          <p:cNvPr id="4" name="Picture 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963610" y="1382677"/>
            <a:ext cx="1959152" cy="3298653"/>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811404" y="2017746"/>
            <a:ext cx="1206190" cy="12124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30182034"/>
      </p:ext>
    </p:extLst>
  </p:cSld>
  <p:clrMapOvr>
    <a:masterClrMapping/>
  </p:clrMapOvr>
  <p:transition>
    <p:fade/>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210301"/>
            <a:ext cx="11637012" cy="2437399"/>
          </a:xfrm>
        </p:spPr>
        <p:txBody>
          <a:bodyPr/>
          <a:lstStyle/>
          <a:p>
            <a:r>
              <a:rPr lang="en-GB" dirty="0" smtClean="0"/>
              <a:t>App, Action </a:t>
            </a:r>
            <a:r>
              <a:rPr lang="en-GB" dirty="0"/>
              <a:t>Center </a:t>
            </a:r>
            <a:r>
              <a:rPr lang="en-GB" dirty="0" smtClean="0"/>
              <a:t>and </a:t>
            </a:r>
            <a:r>
              <a:rPr lang="en-GB" dirty="0"/>
              <a:t>Tile </a:t>
            </a:r>
            <a:r>
              <a:rPr lang="en-GB" dirty="0" smtClean="0"/>
              <a:t>must tell a consistent story</a:t>
            </a:r>
            <a:r>
              <a:rPr lang="en-GB" dirty="0"/>
              <a:t/>
            </a:r>
            <a:br>
              <a:rPr lang="en-GB" dirty="0"/>
            </a:br>
            <a:endParaRPr lang="en-GB" dirty="0"/>
          </a:p>
        </p:txBody>
      </p:sp>
    </p:spTree>
    <p:extLst>
      <p:ext uri="{BB962C8B-B14F-4D97-AF65-F5344CB8AC3E}">
        <p14:creationId xmlns:p14="http://schemas.microsoft.com/office/powerpoint/2010/main" val="3333617065"/>
      </p:ext>
    </p:extLst>
  </p:cSld>
  <p:clrMapOvr>
    <a:masterClrMapping/>
  </p:clrMapOvr>
  <p:transition>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Action Center change </a:t>
            </a:r>
            <a:r>
              <a:rPr lang="en-US" dirty="0" smtClean="0"/>
              <a:t>triggers</a:t>
            </a:r>
            <a:endParaRPr lang="en-US" dirty="0"/>
          </a:p>
        </p:txBody>
      </p:sp>
      <p:sp>
        <p:nvSpPr>
          <p:cNvPr id="4" name="Text Placeholder 3"/>
          <p:cNvSpPr>
            <a:spLocks noGrp="1"/>
          </p:cNvSpPr>
          <p:nvPr>
            <p:ph type="body" sz="quarter" idx="10"/>
          </p:nvPr>
        </p:nvSpPr>
        <p:spPr>
          <a:xfrm>
            <a:off x="269239" y="1189177"/>
            <a:ext cx="11653523" cy="4088107"/>
          </a:xfrm>
        </p:spPr>
        <p:txBody>
          <a:bodyPr/>
          <a:lstStyle/>
          <a:p>
            <a:r>
              <a:rPr lang="en-US" dirty="0" err="1" smtClean="0"/>
              <a:t>ToastNotificationHistoryChangedTrigger</a:t>
            </a:r>
            <a:endParaRPr lang="en-US" dirty="0" smtClean="0"/>
          </a:p>
          <a:p>
            <a:pPr lvl="1"/>
            <a:r>
              <a:rPr lang="en-US" sz="2800" dirty="0" smtClean="0">
                <a:latin typeface="+mn-lt"/>
              </a:rPr>
              <a:t>Fires whenever a user dismisses a notification from Action Center</a:t>
            </a:r>
          </a:p>
          <a:p>
            <a:pPr lvl="1"/>
            <a:r>
              <a:rPr lang="en-US" sz="2800" dirty="0" smtClean="0">
                <a:latin typeface="+mn-lt"/>
              </a:rPr>
              <a:t>Or when an app adds or removes or replaces a notification</a:t>
            </a:r>
          </a:p>
          <a:p>
            <a:pPr marL="342900" lvl="1" indent="-342900">
              <a:buFont typeface="Arial" panose="020B0604020202020204" pitchFamily="34" charset="0"/>
              <a:buChar char="•"/>
            </a:pPr>
            <a:endParaRPr lang="en-US" sz="2800" dirty="0">
              <a:latin typeface="+mn-lt"/>
            </a:endParaRPr>
          </a:p>
          <a:p>
            <a:r>
              <a:rPr lang="en-US" sz="3600" dirty="0" smtClean="0">
                <a:latin typeface="+mn-lt"/>
              </a:rPr>
              <a:t>Use to trigger a Background task in which you can maintain consistency of </a:t>
            </a:r>
            <a:r>
              <a:rPr lang="en-US" sz="3600" dirty="0" err="1" smtClean="0">
                <a:latin typeface="+mn-lt"/>
              </a:rPr>
              <a:t>unactioned</a:t>
            </a:r>
            <a:r>
              <a:rPr lang="en-US" sz="3600" dirty="0" smtClean="0">
                <a:latin typeface="+mn-lt"/>
              </a:rPr>
              <a:t> item counts in app state and on Tiles</a:t>
            </a:r>
            <a:endParaRPr lang="en-US" sz="3600" dirty="0">
              <a:latin typeface="+mn-lt"/>
            </a:endParaRPr>
          </a:p>
          <a:p>
            <a:pPr lvl="2" indent="0">
              <a:buNone/>
            </a:pPr>
            <a:endParaRPr lang="en-US" dirty="0" smtClean="0"/>
          </a:p>
        </p:txBody>
      </p:sp>
    </p:spTree>
    <p:extLst>
      <p:ext uri="{BB962C8B-B14F-4D97-AF65-F5344CB8AC3E}">
        <p14:creationId xmlns:p14="http://schemas.microsoft.com/office/powerpoint/2010/main" val="1424429354"/>
      </p:ext>
    </p:extLst>
  </p:cSld>
  <p:clrMapOvr>
    <a:masterClrMapping/>
  </p:clrMapOvr>
  <p:transition>
    <p:fade/>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Action Center change trigger</a:t>
            </a:r>
            <a:endParaRPr lang="en-US" dirty="0"/>
          </a:p>
        </p:txBody>
      </p:sp>
      <p:sp>
        <p:nvSpPr>
          <p:cNvPr id="6" name="Rectangle 6"/>
          <p:cNvSpPr/>
          <p:nvPr/>
        </p:nvSpPr>
        <p:spPr>
          <a:xfrm>
            <a:off x="411163" y="1187450"/>
            <a:ext cx="11610975" cy="526297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8000"/>
                </a:solidFill>
                <a:effectLst/>
                <a:uLnTx/>
                <a:uFillTx/>
                <a:latin typeface="Consolas" charset="0"/>
                <a:ea typeface="+mn-ea"/>
                <a:cs typeface="Consolas" charset="0"/>
              </a:rPr>
              <a:t>// Background task for a </a:t>
            </a:r>
            <a:r>
              <a:rPr kumimoji="0" lang="en-US" sz="1400" b="0" i="0" u="none" strike="noStrike" kern="1200" cap="none" spc="0" normalizeH="0" baseline="0" noProof="0" dirty="0" err="1" smtClean="0">
                <a:ln>
                  <a:noFill/>
                </a:ln>
                <a:solidFill>
                  <a:srgbClr val="008000"/>
                </a:solidFill>
                <a:effectLst/>
                <a:uLnTx/>
                <a:uFillTx/>
                <a:latin typeface="Consolas" charset="0"/>
                <a:ea typeface="+mn-ea"/>
                <a:cs typeface="Consolas" charset="0"/>
              </a:rPr>
              <a:t>ToastNotificationHistoryChangedTrigger</a:t>
            </a:r>
            <a:endParaRPr kumimoji="0" lang="en-US" sz="1400" b="0" i="0" u="none" strike="noStrike" kern="1200" cap="none" spc="0" normalizeH="0" baseline="0" noProof="0" dirty="0">
              <a:ln>
                <a:noFill/>
              </a:ln>
              <a:solidFill>
                <a:srgbClr val="737373"/>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0000FF"/>
                </a:solidFill>
                <a:effectLst/>
                <a:uLnTx/>
                <a:uFillTx/>
                <a:latin typeface="Consolas" charset="0"/>
                <a:ea typeface="+mn-ea"/>
                <a:cs typeface="Consolas" charset="0"/>
              </a:rPr>
              <a:t>public </a:t>
            </a: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sealed class</a:t>
            </a: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err="1" smtClean="0">
                <a:ln>
                  <a:noFill/>
                </a:ln>
                <a:solidFill>
                  <a:srgbClr val="2B91AF"/>
                </a:solidFill>
                <a:effectLst/>
                <a:uLnTx/>
                <a:uFillTx/>
                <a:latin typeface="Consolas" charset="0"/>
                <a:ea typeface="+mn-ea"/>
                <a:cs typeface="Consolas" charset="0"/>
              </a:rPr>
              <a:t>ActionCenterChangedTask</a:t>
            </a:r>
            <a:r>
              <a:rPr kumimoji="0" lang="en-US" sz="1400" b="0" i="0" u="none" strike="noStrike" kern="1200" cap="none" spc="0" normalizeH="0" baseline="0" noProof="0" dirty="0" smtClean="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IBackgroundTask</a:t>
            </a:r>
            <a:endParaRPr kumimoji="0" lang="en-US" sz="1400" b="0" i="0" u="none" strike="noStrike" kern="1200" cap="none" spc="0" normalizeH="0" baseline="0" noProof="0" dirty="0">
              <a:ln>
                <a:noFill/>
              </a:ln>
              <a:solidFill>
                <a:srgbClr val="737373"/>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0000FF"/>
                </a:solidFill>
                <a:effectLst/>
                <a:uLnTx/>
                <a:uFillTx/>
                <a:latin typeface="Consolas" charset="0"/>
                <a:ea typeface="+mn-ea"/>
                <a:cs typeface="Consolas" charset="0"/>
              </a:rPr>
              <a:t>{</a:t>
            </a:r>
            <a:endParaRPr kumimoji="0" lang="en-US" sz="1400" b="0" i="0" u="none" strike="noStrike" kern="1200" cap="none" spc="0" normalizeH="0" baseline="0" noProof="0" dirty="0">
              <a:ln>
                <a:noFill/>
              </a:ln>
              <a:solidFill>
                <a:srgbClr val="737373"/>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0000FF"/>
                </a:solidFill>
                <a:effectLst/>
                <a:uLnTx/>
                <a:uFillTx/>
                <a:latin typeface="Consolas" charset="0"/>
                <a:ea typeface="+mn-ea"/>
                <a:cs typeface="Consolas" charset="0"/>
              </a:rPr>
              <a:t>public </a:t>
            </a: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void </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Run(</a:t>
            </a: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IBackgroundTaskInstance</a:t>
            </a: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 </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taskInstance)</a:t>
            </a:r>
            <a:endParaRPr kumimoji="0" lang="en-US" sz="1400" b="0" i="0" u="none" strike="noStrike" kern="1200" cap="none" spc="0" normalizeH="0" baseline="0" noProof="0" dirty="0">
              <a:ln>
                <a:noFill/>
              </a:ln>
              <a:solidFill>
                <a:srgbClr val="000000">
                  <a:lumMod val="85000"/>
                  <a:lumOff val="15000"/>
                </a:srgbClr>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0000FF"/>
                </a:solidFill>
                <a:effectLst/>
                <a:uLnTx/>
                <a:uFillTx/>
                <a:latin typeface="Consolas" charset="0"/>
                <a:ea typeface="+mn-ea"/>
                <a:cs typeface="Consolas" charset="0"/>
              </a:rPr>
              <a:t>{</a:t>
            </a:r>
            <a:endParaRPr kumimoji="0" lang="en-US" sz="1400" b="0" i="0" u="none" strike="noStrike" kern="1200" cap="none" spc="0" normalizeH="0" baseline="0" noProof="0" dirty="0">
              <a:ln>
                <a:noFill/>
              </a:ln>
              <a:solidFill>
                <a:srgbClr val="737373"/>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    var</a:t>
            </a: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toasts =</a:t>
            </a: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err="1">
                <a:ln>
                  <a:noFill/>
                </a:ln>
                <a:solidFill>
                  <a:srgbClr val="2B91AF"/>
                </a:solidFill>
                <a:effectLst/>
                <a:uLnTx/>
                <a:uFillTx/>
                <a:latin typeface="Consolas" charset="0"/>
                <a:ea typeface="+mn-ea"/>
                <a:cs typeface="Consolas" charset="0"/>
              </a:rPr>
              <a:t>ToastNotificationManager</a:t>
            </a:r>
            <a:r>
              <a:rPr kumimoji="0" lang="en-US" sz="1400" b="0" i="0" u="none" strike="noStrike" kern="1200" cap="none" spc="0" normalizeH="0" baseline="0" noProof="0" dirty="0" err="1">
                <a:ln>
                  <a:noFill/>
                </a:ln>
                <a:solidFill>
                  <a:srgbClr val="000000">
                    <a:lumMod val="85000"/>
                    <a:lumOff val="15000"/>
                  </a:srgbClr>
                </a:solidFill>
                <a:effectLst/>
                <a:uLnTx/>
                <a:uFillTx/>
                <a:latin typeface="Consolas" charset="0"/>
                <a:ea typeface="+mn-ea"/>
                <a:cs typeface="Consolas" charset="0"/>
              </a:rPr>
              <a:t>.History.GetHistory</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    if </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(toasts != </a:t>
            </a: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null</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    </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      </a:t>
            </a:r>
            <a:r>
              <a:rPr kumimoji="0" lang="en-US" sz="1400" b="0" i="0" u="none" strike="noStrike" kern="1200" cap="none" spc="0" normalizeH="0" baseline="0" noProof="0" dirty="0" err="1">
                <a:ln>
                  <a:noFill/>
                </a:ln>
                <a:solidFill>
                  <a:srgbClr val="0000FF"/>
                </a:solidFill>
                <a:effectLst/>
                <a:uLnTx/>
                <a:uFillTx/>
                <a:latin typeface="Consolas" charset="0"/>
                <a:ea typeface="+mn-ea"/>
                <a:cs typeface="Consolas" charset="0"/>
              </a:rPr>
              <a:t>var</a:t>
            </a: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 </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count = </a:t>
            </a:r>
            <a:r>
              <a:rPr kumimoji="0" lang="en-US" sz="1400" b="0" i="0" u="none" strike="noStrike" kern="1200" cap="none" spc="0" normalizeH="0" baseline="0" noProof="0" dirty="0" err="1">
                <a:ln>
                  <a:noFill/>
                </a:ln>
                <a:solidFill>
                  <a:srgbClr val="000000">
                    <a:lumMod val="85000"/>
                    <a:lumOff val="15000"/>
                  </a:srgbClr>
                </a:solidFill>
                <a:effectLst/>
                <a:uLnTx/>
                <a:uFillTx/>
                <a:latin typeface="Consolas" charset="0"/>
                <a:ea typeface="+mn-ea"/>
                <a:cs typeface="Consolas" charset="0"/>
              </a:rPr>
              <a:t>toasts.Count</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0000FF"/>
                </a:solidFill>
                <a:effectLst/>
                <a:uLnTx/>
                <a:uFillTx/>
                <a:latin typeface="Consolas" charset="0"/>
                <a:ea typeface="+mn-ea"/>
                <a:cs typeface="Consolas" charset="0"/>
              </a:rPr>
              <a:t>if</a:t>
            </a:r>
            <a:r>
              <a:rPr kumimoji="0" lang="en-US" sz="1400" b="0" i="0" u="none" strike="noStrike" kern="1200" cap="none" spc="0" normalizeH="0" baseline="0" noProof="0" dirty="0" smtClean="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count== </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a:ln>
                  <a:noFill/>
                </a:ln>
                <a:solidFill>
                  <a:srgbClr val="737373"/>
                </a:solidFill>
                <a:effectLst/>
                <a:uLnTx/>
                <a:uFillTx/>
                <a:latin typeface="Courier New" panose="02070309020205020404" pitchFamily="49" charset="0"/>
                <a:ea typeface="+mn-ea"/>
                <a:cs typeface="Courier New" panose="02070309020205020404" pitchFamily="49" charset="0"/>
              </a:rPr>
              <a:t> </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endParaRPr kumimoji="0" lang="en-US" sz="1400" b="0" i="0" u="none" strike="noStrike" kern="1200" cap="none" spc="0" normalizeH="0" baseline="0" noProof="0" dirty="0">
              <a:ln>
                <a:noFill/>
              </a:ln>
              <a:solidFill>
                <a:srgbClr val="000000">
                  <a:lumMod val="85000"/>
                  <a:lumOff val="15000"/>
                </a:srgbClr>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err="1" smtClean="0">
                <a:ln>
                  <a:noFill/>
                </a:ln>
                <a:solidFill>
                  <a:srgbClr val="2B91AF"/>
                </a:solidFill>
                <a:effectLst/>
                <a:uLnTx/>
                <a:uFillTx/>
                <a:latin typeface="Consolas" charset="0"/>
                <a:ea typeface="+mn-ea"/>
                <a:cs typeface="Consolas" charset="0"/>
              </a:rPr>
              <a:t>BadgeUpdateManager</a:t>
            </a:r>
            <a:r>
              <a:rPr kumimoji="0" lang="en-US" sz="1400" b="0" i="0" u="none" strike="noStrike" kern="1200" cap="none" spc="0" normalizeH="0" baseline="0" noProof="0" dirty="0" err="1" smtClean="0">
                <a:ln>
                  <a:noFill/>
                </a:ln>
                <a:solidFill>
                  <a:srgbClr val="000000">
                    <a:lumMod val="85000"/>
                    <a:lumOff val="15000"/>
                  </a:srgbClr>
                </a:solidFill>
                <a:effectLst/>
                <a:uLnTx/>
                <a:uFillTx/>
                <a:latin typeface="Consolas" charset="0"/>
                <a:ea typeface="+mn-ea"/>
                <a:cs typeface="Consolas" charset="0"/>
              </a:rPr>
              <a:t>.CreateBadgeUpdaterForApplication</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Clear();</a:t>
            </a:r>
            <a:endParaRPr kumimoji="0" lang="en-US" sz="1400" b="0" i="0" u="none" strike="noStrike" kern="1200" cap="none" spc="0" normalizeH="0" baseline="0" noProof="0" dirty="0">
              <a:ln>
                <a:noFill/>
              </a:ln>
              <a:solidFill>
                <a:srgbClr val="000000">
                  <a:lumMod val="85000"/>
                  <a:lumOff val="15000"/>
                </a:srgbClr>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0000FF"/>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a:t>
            </a:r>
            <a:endParaRPr kumimoji="0" lang="en-US" sz="1400" b="0" i="0" u="none" strike="noStrike" kern="1200" cap="none" spc="0" normalizeH="0" baseline="0" noProof="0" dirty="0">
              <a:ln>
                <a:noFill/>
              </a:ln>
              <a:solidFill>
                <a:srgbClr val="000000">
                  <a:lumMod val="85000"/>
                  <a:lumOff val="15000"/>
                </a:srgbClr>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737373"/>
                </a:solidFill>
                <a:effectLst/>
                <a:uLnTx/>
                <a:uFillTx/>
                <a:latin typeface="Courier New" panose="02070309020205020404" pitchFamily="49" charset="0"/>
                <a:ea typeface="+mn-ea"/>
                <a:cs typeface="Courier New" panose="02070309020205020404" pitchFamily="49" charset="0"/>
              </a:rPr>
              <a:t>  </a:t>
            </a:r>
            <a:r>
              <a:rPr kumimoji="0" lang="en-US" sz="1400" b="0" i="0" u="none" strike="noStrike" kern="1200" cap="none" spc="0" normalizeH="0" baseline="0" noProof="0" dirty="0" smtClean="0">
                <a:ln>
                  <a:noFill/>
                </a:ln>
                <a:solidFill>
                  <a:srgbClr val="0000FF"/>
                </a:solidFill>
                <a:effectLst/>
                <a:uLnTx/>
                <a:uFillTx/>
                <a:latin typeface="Consolas" charset="0"/>
                <a:ea typeface="+mn-ea"/>
                <a:cs typeface="Consolas" charset="0"/>
              </a:rPr>
              <a:t>else</a:t>
            </a:r>
            <a:endParaRPr kumimoji="0" lang="en-US" sz="1400" b="0" i="0" u="none" strike="noStrike" kern="1200" cap="none" spc="0" normalizeH="0" baseline="0" noProof="0" dirty="0">
              <a:ln>
                <a:noFill/>
              </a:ln>
              <a:solidFill>
                <a:srgbClr val="737373"/>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a:t>
            </a:r>
            <a:endParaRPr kumimoji="0" lang="en-US" sz="1400" b="0" i="0" u="none" strike="noStrike" kern="1200" cap="none" spc="0" normalizeH="0" baseline="0" noProof="0" dirty="0">
              <a:ln>
                <a:noFill/>
              </a:ln>
              <a:solidFill>
                <a:srgbClr val="000000">
                  <a:lumMod val="85000"/>
                  <a:lumOff val="15000"/>
                </a:srgbClr>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err="1" smtClean="0">
                <a:ln>
                  <a:noFill/>
                </a:ln>
                <a:solidFill>
                  <a:srgbClr val="2B91AF"/>
                </a:solidFill>
                <a:effectLst/>
                <a:uLnTx/>
                <a:uFillTx/>
                <a:latin typeface="Consolas" charset="0"/>
                <a:ea typeface="+mn-ea"/>
                <a:cs typeface="Consolas" charset="0"/>
              </a:rPr>
              <a:t>XmlDocument</a:t>
            </a:r>
            <a:r>
              <a:rPr kumimoji="0" lang="en-US" sz="1400" b="0" i="0" u="none" strike="noStrike" kern="1200" cap="none" spc="0" normalizeH="0" baseline="0" noProof="0" dirty="0" smtClean="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err="1">
                <a:ln>
                  <a:noFill/>
                </a:ln>
                <a:solidFill>
                  <a:srgbClr val="000000">
                    <a:lumMod val="85000"/>
                    <a:lumOff val="15000"/>
                  </a:srgbClr>
                </a:solidFill>
                <a:effectLst/>
                <a:uLnTx/>
                <a:uFillTx/>
                <a:latin typeface="Consolas" charset="0"/>
                <a:ea typeface="+mn-ea"/>
                <a:cs typeface="Consolas" charset="0"/>
              </a:rPr>
              <a:t>badgeXml</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 =</a:t>
            </a: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err="1">
                <a:ln>
                  <a:noFill/>
                </a:ln>
                <a:solidFill>
                  <a:srgbClr val="2B91AF"/>
                </a:solidFill>
                <a:effectLst/>
                <a:uLnTx/>
                <a:uFillTx/>
                <a:latin typeface="Consolas" charset="0"/>
                <a:ea typeface="+mn-ea"/>
                <a:cs typeface="Consolas" charset="0"/>
              </a:rPr>
              <a:t>BadgeUpdateManager</a:t>
            </a:r>
            <a:r>
              <a:rPr kumimoji="0" lang="en-US" sz="1400" b="0" i="0" u="none" strike="noStrike" kern="1200" cap="none" spc="0" normalizeH="0" baseline="0" noProof="0" dirty="0" err="1">
                <a:ln>
                  <a:noFill/>
                </a:ln>
                <a:solidFill>
                  <a:srgbClr val="000000">
                    <a:lumMod val="85000"/>
                    <a:lumOff val="15000"/>
                  </a:srgbClr>
                </a:solidFill>
                <a:effectLst/>
                <a:uLnTx/>
                <a:uFillTx/>
                <a:latin typeface="Consolas" charset="0"/>
                <a:ea typeface="+mn-ea"/>
                <a:cs typeface="Consolas" charset="0"/>
              </a:rPr>
              <a:t>.GetTemplateContent</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r>
              <a:rPr kumimoji="0" lang="en-US" sz="1400" b="0" i="0" u="none" strike="noStrike" kern="1200" cap="none" spc="0" normalizeH="0" baseline="0" noProof="0" dirty="0" err="1">
                <a:ln>
                  <a:noFill/>
                </a:ln>
                <a:solidFill>
                  <a:srgbClr val="2B91AF"/>
                </a:solidFill>
                <a:effectLst/>
                <a:uLnTx/>
                <a:uFillTx/>
                <a:latin typeface="Consolas" charset="0"/>
                <a:ea typeface="+mn-ea"/>
                <a:cs typeface="Consolas" charset="0"/>
              </a:rPr>
              <a:t>BadgeTemplateType</a:t>
            </a:r>
            <a:r>
              <a:rPr kumimoji="0" lang="en-US" sz="1400" b="0" i="0" u="none" strike="noStrike" kern="1200" cap="none" spc="0" normalizeH="0" baseline="0" noProof="0" dirty="0" err="1">
                <a:ln>
                  <a:noFill/>
                </a:ln>
                <a:solidFill>
                  <a:srgbClr val="000000">
                    <a:lumMod val="85000"/>
                    <a:lumOff val="15000"/>
                  </a:srgbClr>
                </a:solidFill>
                <a:effectLst/>
                <a:uLnTx/>
                <a:uFillTx/>
                <a:latin typeface="Consolas" charset="0"/>
                <a:ea typeface="+mn-ea"/>
                <a:cs typeface="Consolas" charset="0"/>
              </a:rPr>
              <a:t>.BadgeNumber</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err="1" smtClean="0">
                <a:ln>
                  <a:noFill/>
                </a:ln>
                <a:solidFill>
                  <a:srgbClr val="2B91AF"/>
                </a:solidFill>
                <a:effectLst/>
                <a:uLnTx/>
                <a:uFillTx/>
                <a:latin typeface="Consolas" charset="0"/>
                <a:ea typeface="+mn-ea"/>
                <a:cs typeface="Consolas" charset="0"/>
              </a:rPr>
              <a:t>XmlElement</a:t>
            </a:r>
            <a:r>
              <a:rPr kumimoji="0" lang="en-US" sz="1400" b="0" i="0" u="none" strike="noStrike" kern="1200" cap="none" spc="0" normalizeH="0" baseline="0" noProof="0" dirty="0" smtClean="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err="1" smtClean="0">
                <a:ln>
                  <a:noFill/>
                </a:ln>
                <a:solidFill>
                  <a:srgbClr val="000000">
                    <a:lumMod val="85000"/>
                    <a:lumOff val="15000"/>
                  </a:srgbClr>
                </a:solidFill>
                <a:effectLst/>
                <a:uLnTx/>
                <a:uFillTx/>
                <a:latin typeface="Consolas" charset="0"/>
                <a:ea typeface="+mn-ea"/>
                <a:cs typeface="Consolas" charset="0"/>
              </a:rPr>
              <a:t>badgeElement</a:t>
            </a: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 = </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r>
              <a:rPr kumimoji="0" lang="en-US" sz="1400" b="0" i="0" u="none" strike="noStrike" kern="1200" cap="none" spc="0" normalizeH="0" baseline="0" noProof="0" dirty="0" err="1">
                <a:ln>
                  <a:noFill/>
                </a:ln>
                <a:solidFill>
                  <a:srgbClr val="2B91AF"/>
                </a:solidFill>
                <a:effectLst/>
                <a:uLnTx/>
                <a:uFillTx/>
                <a:latin typeface="Consolas" charset="0"/>
                <a:ea typeface="+mn-ea"/>
                <a:cs typeface="Consolas" charset="0"/>
              </a:rPr>
              <a:t>XmlElement</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r>
              <a:rPr kumimoji="0" lang="en-US" sz="1400" b="0" i="0" u="none" strike="noStrike" kern="1200" cap="none" spc="0" normalizeH="0" baseline="0" noProof="0" dirty="0" err="1">
                <a:ln>
                  <a:noFill/>
                </a:ln>
                <a:solidFill>
                  <a:srgbClr val="000000">
                    <a:lumMod val="85000"/>
                    <a:lumOff val="15000"/>
                  </a:srgbClr>
                </a:solidFill>
                <a:effectLst/>
                <a:uLnTx/>
                <a:uFillTx/>
                <a:latin typeface="Consolas" charset="0"/>
                <a:ea typeface="+mn-ea"/>
                <a:cs typeface="Consolas" charset="0"/>
              </a:rPr>
              <a:t>badgeXml.SelectSingleNode</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r>
              <a:rPr kumimoji="0" lang="en-US" sz="1400" b="0" i="0" u="none" strike="noStrike" kern="1200" cap="none" spc="0" normalizeH="0" baseline="0" noProof="0" dirty="0">
                <a:ln>
                  <a:noFill/>
                </a:ln>
                <a:solidFill>
                  <a:srgbClr val="A31515"/>
                </a:solidFill>
                <a:effectLst/>
                <a:uLnTx/>
                <a:uFillTx/>
                <a:latin typeface="Consolas" charset="0"/>
                <a:ea typeface="+mn-ea"/>
                <a:cs typeface="Consolas" charset="0"/>
              </a:rPr>
              <a:t>"/badge</a:t>
            </a:r>
            <a:r>
              <a:rPr kumimoji="0" lang="en-US" sz="1400" b="0" i="0" u="none" strike="noStrike" kern="1200" cap="none" spc="0" normalizeH="0" baseline="0" noProof="0" dirty="0" smtClean="0">
                <a:ln>
                  <a:noFill/>
                </a:ln>
                <a:solidFill>
                  <a:srgbClr val="A31515"/>
                </a:solidFill>
                <a:effectLst/>
                <a:uLnTx/>
                <a:uFillTx/>
                <a:latin typeface="Consolas" charset="0"/>
                <a:ea typeface="+mn-ea"/>
                <a:cs typeface="Consolas" charset="0"/>
              </a:rPr>
              <a:t>"</a:t>
            </a: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a:t>
            </a:r>
            <a:endParaRPr kumimoji="0" lang="en-US" sz="1400" b="1" i="0" u="none" strike="noStrike" kern="1200" cap="none" spc="0" normalizeH="0" baseline="0" noProof="0" dirty="0">
              <a:ln>
                <a:noFill/>
              </a:ln>
              <a:solidFill>
                <a:srgbClr val="000000">
                  <a:lumMod val="85000"/>
                  <a:lumOff val="15000"/>
                </a:srgbClr>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A31515"/>
                </a:solidFill>
                <a:effectLst/>
                <a:uLnTx/>
                <a:uFillTx/>
                <a:latin typeface="Consolas" charset="0"/>
                <a:ea typeface="+mn-ea"/>
                <a:cs typeface="Consolas" charset="0"/>
              </a:rPr>
              <a:t>        </a:t>
            </a:r>
            <a:r>
              <a:rPr kumimoji="0" lang="en-US" sz="1400" b="0" i="0" u="none" strike="noStrike" kern="1200" cap="none" spc="0" normalizeH="0" baseline="0" noProof="0" dirty="0" err="1" smtClean="0">
                <a:ln>
                  <a:noFill/>
                </a:ln>
                <a:solidFill>
                  <a:srgbClr val="000000">
                    <a:lumMod val="85000"/>
                    <a:lumOff val="15000"/>
                  </a:srgbClr>
                </a:solidFill>
                <a:effectLst/>
                <a:uLnTx/>
                <a:uFillTx/>
                <a:latin typeface="Consolas" charset="0"/>
                <a:ea typeface="+mn-ea"/>
                <a:cs typeface="Consolas" charset="0"/>
              </a:rPr>
              <a:t>badgeElement.SetAttribute</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r>
              <a:rPr kumimoji="0" lang="en-US" sz="1400" b="0" i="0" u="none" strike="noStrike" kern="1200" cap="none" spc="0" normalizeH="0" baseline="0" noProof="0" dirty="0">
                <a:ln>
                  <a:noFill/>
                </a:ln>
                <a:solidFill>
                  <a:srgbClr val="A31515"/>
                </a:solidFill>
                <a:effectLst/>
                <a:uLnTx/>
                <a:uFillTx/>
                <a:latin typeface="Consolas" charset="0"/>
                <a:ea typeface="+mn-ea"/>
                <a:cs typeface="Consolas" charset="0"/>
              </a:rPr>
              <a:t>"value"</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 </a:t>
            </a:r>
            <a:r>
              <a:rPr kumimoji="0" lang="en-US" sz="1400" b="0" i="0" u="none" strike="noStrike" kern="1200" cap="none" spc="0" normalizeH="0" baseline="0" noProof="0" dirty="0" err="1">
                <a:ln>
                  <a:noFill/>
                </a:ln>
                <a:solidFill>
                  <a:srgbClr val="000000">
                    <a:lumMod val="85000"/>
                    <a:lumOff val="15000"/>
                  </a:srgbClr>
                </a:solidFill>
                <a:effectLst/>
                <a:uLnTx/>
                <a:uFillTx/>
                <a:latin typeface="Consolas" charset="0"/>
                <a:ea typeface="+mn-ea"/>
                <a:cs typeface="Consolas" charset="0"/>
              </a:rPr>
              <a:t>count.ToString</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endParaRPr kumimoji="0" lang="en-US" sz="1400" b="0" i="0" u="none" strike="noStrike" kern="1200" cap="none" spc="0" normalizeH="0" baseline="0" noProof="0" dirty="0">
              <a:ln>
                <a:noFill/>
              </a:ln>
              <a:solidFill>
                <a:srgbClr val="000000">
                  <a:lumMod val="85000"/>
                  <a:lumOff val="15000"/>
                </a:srgbClr>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err="1" smtClean="0">
                <a:ln>
                  <a:noFill/>
                </a:ln>
                <a:solidFill>
                  <a:srgbClr val="2B91AF"/>
                </a:solidFill>
                <a:effectLst/>
                <a:uLnTx/>
                <a:uFillTx/>
                <a:latin typeface="Consolas" charset="0"/>
                <a:ea typeface="+mn-ea"/>
                <a:cs typeface="Consolas" charset="0"/>
              </a:rPr>
              <a:t>BadgeNotification</a:t>
            </a:r>
            <a:r>
              <a:rPr kumimoji="0" lang="en-US" sz="1400" b="0" i="0" u="none" strike="noStrike" kern="1200" cap="none" spc="0" normalizeH="0" baseline="0" noProof="0" dirty="0" smtClean="0">
                <a:ln>
                  <a:noFill/>
                </a:ln>
                <a:solidFill>
                  <a:srgbClr val="737373"/>
                </a:solidFill>
                <a:effectLst/>
                <a:uLnTx/>
                <a:uFillTx/>
                <a:latin typeface="Courier New" panose="02070309020205020404" pitchFamily="49" charset="0"/>
                <a:ea typeface="+mn-ea"/>
                <a:cs typeface="Courier New" panose="02070309020205020404" pitchFamily="49" charset="0"/>
              </a:rPr>
              <a:t> </a:t>
            </a: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badge </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 </a:t>
            </a:r>
            <a:r>
              <a:rPr kumimoji="0" lang="en-US" sz="1400" b="0" i="0" u="none" strike="noStrike" kern="1200" cap="none" spc="0" normalizeH="0" baseline="0" noProof="0" dirty="0">
                <a:ln>
                  <a:noFill/>
                </a:ln>
                <a:solidFill>
                  <a:srgbClr val="0000FF"/>
                </a:solidFill>
                <a:effectLst/>
                <a:uLnTx/>
                <a:uFillTx/>
                <a:latin typeface="Consolas" charset="0"/>
                <a:ea typeface="+mn-ea"/>
                <a:cs typeface="Consolas" charset="0"/>
              </a:rPr>
              <a:t>new</a:t>
            </a: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err="1" smtClean="0">
                <a:ln>
                  <a:noFill/>
                </a:ln>
                <a:solidFill>
                  <a:srgbClr val="2B91AF"/>
                </a:solidFill>
                <a:effectLst/>
                <a:uLnTx/>
                <a:uFillTx/>
                <a:latin typeface="Consolas" charset="0"/>
                <a:ea typeface="+mn-ea"/>
                <a:cs typeface="Consolas" charset="0"/>
              </a:rPr>
              <a:t>BadgeNotification</a:t>
            </a: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a:t>
            </a:r>
            <a:r>
              <a:rPr kumimoji="0" lang="en-US" sz="1400" b="0" i="0" u="none" strike="noStrike" kern="1200" cap="none" spc="0" normalizeH="0" baseline="0" noProof="0" dirty="0" err="1" smtClean="0">
                <a:ln>
                  <a:noFill/>
                </a:ln>
                <a:solidFill>
                  <a:srgbClr val="000000">
                    <a:lumMod val="85000"/>
                    <a:lumOff val="15000"/>
                  </a:srgbClr>
                </a:solidFill>
                <a:effectLst/>
                <a:uLnTx/>
                <a:uFillTx/>
                <a:latin typeface="Consolas" charset="0"/>
                <a:ea typeface="+mn-ea"/>
                <a:cs typeface="Consolas" charset="0"/>
              </a:rPr>
              <a:t>badgeXml</a:t>
            </a: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a:t>
            </a:r>
            <a:endParaRPr kumimoji="0" lang="en-US" sz="1400" b="0" i="0" u="none" strike="noStrike" kern="1200" cap="none" spc="0" normalizeH="0" baseline="0" noProof="0" dirty="0">
              <a:ln>
                <a:noFill/>
              </a:ln>
              <a:solidFill>
                <a:srgbClr val="000000">
                  <a:lumMod val="85000"/>
                  <a:lumOff val="15000"/>
                </a:srgbClr>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B91AF"/>
                </a:solidFill>
                <a:effectLst/>
                <a:uLnTx/>
                <a:uFillTx/>
                <a:latin typeface="Consolas" charset="0"/>
                <a:ea typeface="+mn-ea"/>
                <a:cs typeface="Consolas" charset="0"/>
              </a:rPr>
              <a:t>      </a:t>
            </a:r>
            <a:r>
              <a:rPr kumimoji="0" lang="en-US" sz="1400" b="0" i="0" u="none" strike="noStrike" kern="1200" cap="none" spc="0" normalizeH="0" baseline="0" noProof="0" dirty="0">
                <a:ln>
                  <a:noFill/>
                </a:ln>
                <a:solidFill>
                  <a:srgbClr val="737373"/>
                </a:solidFill>
                <a:effectLst/>
                <a:uLnTx/>
                <a:uFillTx/>
                <a:latin typeface="Courier New" panose="02070309020205020404" pitchFamily="49" charset="0"/>
                <a:ea typeface="+mn-ea"/>
                <a:cs typeface="Courier New" panose="02070309020205020404" pitchFamily="49" charset="0"/>
              </a:rPr>
              <a:t> </a:t>
            </a:r>
            <a:r>
              <a:rPr kumimoji="0" lang="en-US" sz="1400" b="0" i="0" u="none" strike="noStrike" kern="1200" cap="none" spc="0" normalizeH="0" baseline="0" noProof="0" dirty="0" smtClean="0">
                <a:ln>
                  <a:noFill/>
                </a:ln>
                <a:solidFill>
                  <a:srgbClr val="737373"/>
                </a:solidFill>
                <a:effectLst/>
                <a:uLnTx/>
                <a:uFillTx/>
                <a:latin typeface="Courier New" panose="02070309020205020404" pitchFamily="49" charset="0"/>
                <a:ea typeface="+mn-ea"/>
                <a:cs typeface="Courier New" panose="02070309020205020404" pitchFamily="49" charset="0"/>
              </a:rPr>
              <a:t> </a:t>
            </a:r>
            <a:r>
              <a:rPr kumimoji="0" lang="en-US" sz="1400" b="0" i="0" u="none" strike="noStrike" kern="1200" cap="none" spc="0" normalizeH="0" baseline="0" noProof="0" dirty="0" err="1" smtClean="0">
                <a:ln>
                  <a:noFill/>
                </a:ln>
                <a:solidFill>
                  <a:srgbClr val="2B91AF"/>
                </a:solidFill>
                <a:effectLst/>
                <a:uLnTx/>
                <a:uFillTx/>
                <a:latin typeface="Consolas" charset="0"/>
                <a:ea typeface="+mn-ea"/>
                <a:cs typeface="Consolas" charset="0"/>
              </a:rPr>
              <a:t>BadgeUpdateManager</a:t>
            </a:r>
            <a:r>
              <a:rPr kumimoji="0" lang="en-US" sz="1400" b="0" i="0" u="none" strike="noStrike" kern="1200" cap="none" spc="0" normalizeH="0" baseline="0" noProof="0" dirty="0" err="1" smtClean="0">
                <a:ln>
                  <a:noFill/>
                </a:ln>
                <a:solidFill>
                  <a:srgbClr val="000000">
                    <a:lumMod val="85000"/>
                    <a:lumOff val="15000"/>
                  </a:srgbClr>
                </a:solidFill>
                <a:effectLst/>
                <a:uLnTx/>
                <a:uFillTx/>
                <a:latin typeface="Consolas" charset="0"/>
                <a:ea typeface="+mn-ea"/>
                <a:cs typeface="Consolas" charset="0"/>
              </a:rPr>
              <a:t>.CreateBadgeUpdaterForApplication</a:t>
            </a: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a:t>
            </a: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Update(badge);</a:t>
            </a:r>
            <a:endParaRPr kumimoji="0" lang="en-US" sz="1400" b="0" i="0" u="none" strike="noStrike" kern="1200" cap="none" spc="0" normalizeH="0" baseline="0" noProof="0" dirty="0">
              <a:ln>
                <a:noFill/>
              </a:ln>
              <a:solidFill>
                <a:srgbClr val="000000">
                  <a:lumMod val="85000"/>
                  <a:lumOff val="15000"/>
                </a:srgbClr>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rPr>
              <a:t>    </a:t>
            </a: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  }</a:t>
            </a:r>
            <a:endParaRPr kumimoji="0" lang="en-US" sz="1400" b="0" i="0" u="none" strike="noStrike" kern="1200" cap="none" spc="0" normalizeH="0" baseline="0" noProof="0" dirty="0">
              <a:ln>
                <a:noFill/>
              </a:ln>
              <a:solidFill>
                <a:srgbClr val="000000">
                  <a:lumMod val="85000"/>
                  <a:lumOff val="15000"/>
                </a:srgbClr>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    }</a:t>
            </a:r>
            <a:endPar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  }</a:t>
            </a:r>
            <a:endPar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rgbClr val="000000">
                    <a:lumMod val="85000"/>
                    <a:lumOff val="15000"/>
                  </a:srgbClr>
                </a:solidFill>
                <a:effectLst/>
                <a:uLnTx/>
                <a:uFillTx/>
                <a:latin typeface="Consolas" charset="0"/>
                <a:ea typeface="+mn-ea"/>
                <a:cs typeface="Consolas" charset="0"/>
              </a:rPr>
              <a:t>}</a:t>
            </a:r>
            <a:endParaRPr kumimoji="0" lang="en-US" sz="1400" b="0" i="0" u="none" strike="noStrike" kern="1200" cap="none" spc="0" normalizeH="0" baseline="0" noProof="0" dirty="0">
              <a:ln>
                <a:noFill/>
              </a:ln>
              <a:solidFill>
                <a:srgbClr val="000000">
                  <a:lumMod val="85000"/>
                  <a:lumOff val="15000"/>
                </a:srgbClr>
              </a:solidFill>
              <a:effectLst/>
              <a:uLnTx/>
              <a:uFillTx/>
              <a:latin typeface="Consolas" charset="0"/>
              <a:ea typeface="+mn-ea"/>
              <a:cs typeface="Consolas" charset="0"/>
            </a:endParaRPr>
          </a:p>
        </p:txBody>
      </p:sp>
      <p:sp>
        <p:nvSpPr>
          <p:cNvPr id="4" name="Rounded Rectangle 3"/>
          <p:cNvSpPr/>
          <p:nvPr/>
        </p:nvSpPr>
        <p:spPr bwMode="auto">
          <a:xfrm>
            <a:off x="786384" y="2258568"/>
            <a:ext cx="6007608" cy="310896"/>
          </a:xfrm>
          <a:prstGeom prst="roundRect">
            <a:avLst/>
          </a:prstGeom>
          <a:noFill/>
          <a:ln w="5715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GB"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Rounded Rectangle 8"/>
          <p:cNvSpPr/>
          <p:nvPr/>
        </p:nvSpPr>
        <p:spPr bwMode="auto">
          <a:xfrm>
            <a:off x="1139952" y="3557780"/>
            <a:ext cx="6303264" cy="310896"/>
          </a:xfrm>
          <a:prstGeom prst="roundRect">
            <a:avLst/>
          </a:prstGeom>
          <a:noFill/>
          <a:ln w="5715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GB"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0" name="Rounded Rectangle 9"/>
          <p:cNvSpPr/>
          <p:nvPr/>
        </p:nvSpPr>
        <p:spPr bwMode="auto">
          <a:xfrm>
            <a:off x="1139952" y="5260391"/>
            <a:ext cx="6961632" cy="310896"/>
          </a:xfrm>
          <a:prstGeom prst="roundRect">
            <a:avLst/>
          </a:prstGeom>
          <a:noFill/>
          <a:ln w="5715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GB" sz="2400" dirty="0" err="1"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203587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300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4000"/>
                            </p:stCondLst>
                            <p:childTnLst>
                              <p:par>
                                <p:cTn id="9" presetID="21" presetClass="entr" presetSubtype="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heel(1)">
                                      <p:cBhvr>
                                        <p:cTn id="11" dur="1000"/>
                                        <p:tgtEl>
                                          <p:spTgt spid="9"/>
                                        </p:tgtEl>
                                      </p:cBhvr>
                                    </p:animEffect>
                                  </p:childTnLst>
                                </p:cTn>
                              </p:par>
                            </p:childTnLst>
                          </p:cTn>
                        </p:par>
                        <p:par>
                          <p:cTn id="12" fill="hold">
                            <p:stCondLst>
                              <p:cond delay="5000"/>
                            </p:stCondLst>
                            <p:childTnLst>
                              <p:par>
                                <p:cTn id="13" presetID="21" presetClass="entr" presetSubtype="1" fill="hold" grpId="0" nodeType="afterEffect">
                                  <p:stCondLst>
                                    <p:cond delay="1000"/>
                                  </p:stCondLst>
                                  <p:childTnLst>
                                    <p:set>
                                      <p:cBhvr>
                                        <p:cTn id="14" dur="1" fill="hold">
                                          <p:stCondLst>
                                            <p:cond delay="0"/>
                                          </p:stCondLst>
                                        </p:cTn>
                                        <p:tgtEl>
                                          <p:spTgt spid="10"/>
                                        </p:tgtEl>
                                        <p:attrNameLst>
                                          <p:attrName>style.visibility</p:attrName>
                                        </p:attrNameLst>
                                      </p:cBhvr>
                                      <p:to>
                                        <p:strVal val="visible"/>
                                      </p:to>
                                    </p:set>
                                    <p:animEffect transition="in" filter="wheel(1)">
                                      <p:cBhvr>
                                        <p:cTn id="15"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P spid="10"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788032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Updating tiles</a:t>
            </a:r>
            <a:endParaRPr lang="en-US" dirty="0"/>
          </a:p>
        </p:txBody>
      </p:sp>
      <p:sp>
        <p:nvSpPr>
          <p:cNvPr id="4" name="Text Placeholder 3"/>
          <p:cNvSpPr>
            <a:spLocks noGrp="1"/>
          </p:cNvSpPr>
          <p:nvPr>
            <p:ph type="body" sz="quarter" idx="10"/>
          </p:nvPr>
        </p:nvSpPr>
        <p:spPr/>
        <p:txBody>
          <a:bodyPr/>
          <a:lstStyle/>
          <a:p>
            <a:r>
              <a:rPr lang="en-US" smtClean="0"/>
              <a:t>Scheduled</a:t>
            </a:r>
          </a:p>
          <a:p>
            <a:pPr lvl="1"/>
            <a:r>
              <a:rPr lang="en-US" smtClean="0"/>
              <a:t>Set template and time with “ScheduledTileNotification”</a:t>
            </a:r>
          </a:p>
          <a:p>
            <a:r>
              <a:rPr lang="en-US" smtClean="0"/>
              <a:t>Periodic</a:t>
            </a:r>
          </a:p>
          <a:p>
            <a:pPr lvl="1"/>
            <a:r>
              <a:rPr lang="en-US" smtClean="0"/>
              <a:t>Pull from URL 30m / 60m / 6h / 12h / 24h</a:t>
            </a:r>
          </a:p>
          <a:p>
            <a:r>
              <a:rPr lang="en-US" smtClean="0"/>
              <a:t>Local</a:t>
            </a:r>
          </a:p>
          <a:p>
            <a:pPr lvl="1"/>
            <a:r>
              <a:rPr lang="en-US" smtClean="0"/>
              <a:t>Update from (foreground/background) app</a:t>
            </a:r>
          </a:p>
          <a:p>
            <a:r>
              <a:rPr lang="en-US" smtClean="0"/>
              <a:t>Push</a:t>
            </a:r>
          </a:p>
          <a:p>
            <a:pPr lvl="1"/>
            <a:r>
              <a:rPr lang="en-US" smtClean="0"/>
              <a:t>Use push services</a:t>
            </a:r>
          </a:p>
          <a:p>
            <a:pPr lvl="1"/>
            <a:r>
              <a:rPr lang="en-US" smtClean="0"/>
              <a:t>Update badge</a:t>
            </a:r>
            <a:endParaRPr lang="en-US" dirty="0"/>
          </a:p>
        </p:txBody>
      </p:sp>
    </p:spTree>
    <p:extLst>
      <p:ext uri="{BB962C8B-B14F-4D97-AF65-F5344CB8AC3E}">
        <p14:creationId xmlns:p14="http://schemas.microsoft.com/office/powerpoint/2010/main" val="3084487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fade">
                                      <p:cBhvr>
                                        <p:cTn id="18" dur="500"/>
                                        <p:tgtEl>
                                          <p:spTgt spid="4">
                                            <p:txEl>
                                              <p:pRg st="3" end="3"/>
                                            </p:txEl>
                                          </p:spTgt>
                                        </p:tgtEl>
                                      </p:cBhvr>
                                    </p:animEffect>
                                  </p:childTnLst>
                                </p:cTn>
                              </p:par>
                              <p:par>
                                <p:cTn id="19" presetID="9" presetClass="emph" presetSubtype="0" grpId="1" nodeType="withEffect">
                                  <p:stCondLst>
                                    <p:cond delay="0"/>
                                  </p:stCondLst>
                                  <p:childTnLst>
                                    <p:set>
                                      <p:cBhvr rctx="PPT">
                                        <p:cTn id="20" dur="indefinite"/>
                                        <p:tgtEl>
                                          <p:spTgt spid="4">
                                            <p:txEl>
                                              <p:pRg st="0" end="0"/>
                                            </p:txEl>
                                          </p:spTgt>
                                        </p:tgtEl>
                                        <p:attrNameLst>
                                          <p:attrName>style.opacity</p:attrName>
                                        </p:attrNameLst>
                                      </p:cBhvr>
                                      <p:to>
                                        <p:strVal val="0.5"/>
                                      </p:to>
                                    </p:set>
                                    <p:animEffect filter="image" prLst="opacity: 0.5">
                                      <p:cBhvr rctx="IE">
                                        <p:cTn id="21" dur="indefinite"/>
                                        <p:tgtEl>
                                          <p:spTgt spid="4">
                                            <p:txEl>
                                              <p:pRg st="0" end="0"/>
                                            </p:txEl>
                                          </p:spTgt>
                                        </p:tgtEl>
                                      </p:cBhvr>
                                    </p:animEffect>
                                  </p:childTnLst>
                                </p:cTn>
                              </p:par>
                              <p:par>
                                <p:cTn id="22" presetID="9" presetClass="emph" presetSubtype="0" grpId="1" nodeType="withEffect">
                                  <p:stCondLst>
                                    <p:cond delay="0"/>
                                  </p:stCondLst>
                                  <p:childTnLst>
                                    <p:set>
                                      <p:cBhvr rctx="PPT">
                                        <p:cTn id="23" dur="indefinite"/>
                                        <p:tgtEl>
                                          <p:spTgt spid="4">
                                            <p:txEl>
                                              <p:pRg st="1" end="1"/>
                                            </p:txEl>
                                          </p:spTgt>
                                        </p:tgtEl>
                                        <p:attrNameLst>
                                          <p:attrName>style.opacity</p:attrName>
                                        </p:attrNameLst>
                                      </p:cBhvr>
                                      <p:to>
                                        <p:strVal val="0.5"/>
                                      </p:to>
                                    </p:set>
                                    <p:animEffect filter="image" prLst="opacity: 0.5">
                                      <p:cBhvr rctx="IE">
                                        <p:cTn id="24" dur="indefinite"/>
                                        <p:tgtEl>
                                          <p:spTgt spid="4">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xEl>
                                              <p:pRg st="4" end="4"/>
                                            </p:txEl>
                                          </p:spTgt>
                                        </p:tgtEl>
                                        <p:attrNameLst>
                                          <p:attrName>style.visibility</p:attrName>
                                        </p:attrNameLst>
                                      </p:cBhvr>
                                      <p:to>
                                        <p:strVal val="visible"/>
                                      </p:to>
                                    </p:set>
                                    <p:animEffect transition="in" filter="fade">
                                      <p:cBhvr>
                                        <p:cTn id="29" dur="500"/>
                                        <p:tgtEl>
                                          <p:spTgt spid="4">
                                            <p:txEl>
                                              <p:pRg st="4" end="4"/>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par>
                                <p:cTn id="33" presetID="9" presetClass="emph" presetSubtype="0" grpId="1" nodeType="withEffect">
                                  <p:stCondLst>
                                    <p:cond delay="0"/>
                                  </p:stCondLst>
                                  <p:childTnLst>
                                    <p:set>
                                      <p:cBhvr rctx="PPT">
                                        <p:cTn id="34" dur="indefinite"/>
                                        <p:tgtEl>
                                          <p:spTgt spid="4">
                                            <p:txEl>
                                              <p:pRg st="2" end="2"/>
                                            </p:txEl>
                                          </p:spTgt>
                                        </p:tgtEl>
                                        <p:attrNameLst>
                                          <p:attrName>style.opacity</p:attrName>
                                        </p:attrNameLst>
                                      </p:cBhvr>
                                      <p:to>
                                        <p:strVal val="0.5"/>
                                      </p:to>
                                    </p:set>
                                    <p:animEffect filter="image" prLst="opacity: 0.5">
                                      <p:cBhvr rctx="IE">
                                        <p:cTn id="35" dur="indefinite"/>
                                        <p:tgtEl>
                                          <p:spTgt spid="4">
                                            <p:txEl>
                                              <p:pRg st="2" end="2"/>
                                            </p:txEl>
                                          </p:spTgt>
                                        </p:tgtEl>
                                      </p:cBhvr>
                                    </p:animEffect>
                                  </p:childTnLst>
                                </p:cTn>
                              </p:par>
                              <p:par>
                                <p:cTn id="36" presetID="9" presetClass="emph" presetSubtype="0" grpId="1" nodeType="withEffect">
                                  <p:stCondLst>
                                    <p:cond delay="0"/>
                                  </p:stCondLst>
                                  <p:childTnLst>
                                    <p:set>
                                      <p:cBhvr rctx="PPT">
                                        <p:cTn id="37" dur="indefinite"/>
                                        <p:tgtEl>
                                          <p:spTgt spid="4">
                                            <p:txEl>
                                              <p:pRg st="3" end="3"/>
                                            </p:txEl>
                                          </p:spTgt>
                                        </p:tgtEl>
                                        <p:attrNameLst>
                                          <p:attrName>style.opacity</p:attrName>
                                        </p:attrNameLst>
                                      </p:cBhvr>
                                      <p:to>
                                        <p:strVal val="0.5"/>
                                      </p:to>
                                    </p:set>
                                    <p:animEffect filter="image" prLst="opacity: 0.5">
                                      <p:cBhvr rctx="IE">
                                        <p:cTn id="38" dur="indefinite"/>
                                        <p:tgtEl>
                                          <p:spTgt spid="4">
                                            <p:txEl>
                                              <p:pRg st="3" end="3"/>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Effect transition="in" filter="fade">
                                      <p:cBhvr>
                                        <p:cTn id="43" dur="500"/>
                                        <p:tgtEl>
                                          <p:spTgt spid="4">
                                            <p:txEl>
                                              <p:pRg st="6" end="6"/>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
                                            <p:txEl>
                                              <p:pRg st="7" end="7"/>
                                            </p:txEl>
                                          </p:spTgt>
                                        </p:tgtEl>
                                        <p:attrNameLst>
                                          <p:attrName>style.visibility</p:attrName>
                                        </p:attrNameLst>
                                      </p:cBhvr>
                                      <p:to>
                                        <p:strVal val="visible"/>
                                      </p:to>
                                    </p:set>
                                    <p:animEffect transition="in" filter="fade">
                                      <p:cBhvr>
                                        <p:cTn id="46" dur="500"/>
                                        <p:tgtEl>
                                          <p:spTgt spid="4">
                                            <p:txEl>
                                              <p:pRg st="7" end="7"/>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
                                            <p:txEl>
                                              <p:pRg st="8" end="8"/>
                                            </p:txEl>
                                          </p:spTgt>
                                        </p:tgtEl>
                                        <p:attrNameLst>
                                          <p:attrName>style.visibility</p:attrName>
                                        </p:attrNameLst>
                                      </p:cBhvr>
                                      <p:to>
                                        <p:strVal val="visible"/>
                                      </p:to>
                                    </p:set>
                                    <p:animEffect transition="in" filter="fade">
                                      <p:cBhvr>
                                        <p:cTn id="49" dur="500"/>
                                        <p:tgtEl>
                                          <p:spTgt spid="4">
                                            <p:txEl>
                                              <p:pRg st="8" end="8"/>
                                            </p:txEl>
                                          </p:spTgt>
                                        </p:tgtEl>
                                      </p:cBhvr>
                                    </p:animEffect>
                                  </p:childTnLst>
                                </p:cTn>
                              </p:par>
                              <p:par>
                                <p:cTn id="50" presetID="9" presetClass="emph" presetSubtype="0" grpId="1" nodeType="withEffect">
                                  <p:stCondLst>
                                    <p:cond delay="0"/>
                                  </p:stCondLst>
                                  <p:childTnLst>
                                    <p:set>
                                      <p:cBhvr rctx="PPT">
                                        <p:cTn id="51" dur="indefinite"/>
                                        <p:tgtEl>
                                          <p:spTgt spid="4">
                                            <p:txEl>
                                              <p:pRg st="4" end="4"/>
                                            </p:txEl>
                                          </p:spTgt>
                                        </p:tgtEl>
                                        <p:attrNameLst>
                                          <p:attrName>style.opacity</p:attrName>
                                        </p:attrNameLst>
                                      </p:cBhvr>
                                      <p:to>
                                        <p:strVal val="0.5"/>
                                      </p:to>
                                    </p:set>
                                    <p:animEffect filter="image" prLst="opacity: 0.5">
                                      <p:cBhvr rctx="IE">
                                        <p:cTn id="52" dur="indefinite"/>
                                        <p:tgtEl>
                                          <p:spTgt spid="4">
                                            <p:txEl>
                                              <p:pRg st="4" end="4"/>
                                            </p:txEl>
                                          </p:spTgt>
                                        </p:tgtEl>
                                      </p:cBhvr>
                                    </p:animEffect>
                                  </p:childTnLst>
                                </p:cTn>
                              </p:par>
                              <p:par>
                                <p:cTn id="53" presetID="9" presetClass="emph" presetSubtype="0" grpId="1" nodeType="withEffect">
                                  <p:stCondLst>
                                    <p:cond delay="0"/>
                                  </p:stCondLst>
                                  <p:childTnLst>
                                    <p:set>
                                      <p:cBhvr rctx="PPT">
                                        <p:cTn id="54" dur="indefinite"/>
                                        <p:tgtEl>
                                          <p:spTgt spid="4">
                                            <p:txEl>
                                              <p:pRg st="5" end="5"/>
                                            </p:txEl>
                                          </p:spTgt>
                                        </p:tgtEl>
                                        <p:attrNameLst>
                                          <p:attrName>style.opacity</p:attrName>
                                        </p:attrNameLst>
                                      </p:cBhvr>
                                      <p:to>
                                        <p:strVal val="0.5"/>
                                      </p:to>
                                    </p:set>
                                    <p:animEffect filter="image" prLst="opacity: 0.5">
                                      <p:cBhvr rctx="IE">
                                        <p:cTn id="55" dur="indefinite"/>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4" grpI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Update tile badge</a:t>
            </a:r>
            <a:endParaRPr lang="en-US" dirty="0"/>
          </a:p>
        </p:txBody>
      </p:sp>
      <p:sp>
        <p:nvSpPr>
          <p:cNvPr id="5" name="Text Placeholder 4"/>
          <p:cNvSpPr>
            <a:spLocks noGrp="1"/>
          </p:cNvSpPr>
          <p:nvPr>
            <p:ph type="body" sz="quarter" idx="10"/>
          </p:nvPr>
        </p:nvSpPr>
        <p:spPr>
          <a:xfrm>
            <a:off x="269240" y="1197323"/>
            <a:ext cx="11653522" cy="4653197"/>
          </a:xfrm>
        </p:spPr>
        <p:txBody>
          <a:bodyPr/>
          <a:lstStyle/>
          <a:p>
            <a:pPr>
              <a:spcBef>
                <a:spcPts val="400"/>
              </a:spcBef>
            </a:pPr>
            <a:endParaRPr lang="en-US" sz="1961" dirty="0">
              <a:solidFill>
                <a:srgbClr val="008000"/>
              </a:solidFill>
              <a:highlight>
                <a:srgbClr val="FFFFFF"/>
              </a:highlight>
            </a:endParaRPr>
          </a:p>
          <a:p>
            <a:pPr>
              <a:spcBef>
                <a:spcPts val="400"/>
              </a:spcBef>
            </a:pPr>
            <a:r>
              <a:rPr lang="en-US" sz="1961" dirty="0">
                <a:solidFill>
                  <a:srgbClr val="008000"/>
                </a:solidFill>
                <a:highlight>
                  <a:srgbClr val="FFFFFF"/>
                </a:highlight>
              </a:rPr>
              <a:t>// build badge</a:t>
            </a:r>
            <a:endParaRPr lang="en-US" sz="1961" dirty="0">
              <a:solidFill>
                <a:srgbClr val="000000"/>
              </a:solidFill>
              <a:highlight>
                <a:srgbClr val="FFFFFF"/>
              </a:highlight>
            </a:endParaRP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type = </a:t>
            </a:r>
            <a:r>
              <a:rPr lang="en-US" sz="1961" dirty="0" err="1">
                <a:solidFill>
                  <a:srgbClr val="2B91AF"/>
                </a:solidFill>
                <a:highlight>
                  <a:srgbClr val="FFFFFF"/>
                </a:highlight>
              </a:rPr>
              <a:t>BadgeTemplateType</a:t>
            </a:r>
            <a:r>
              <a:rPr lang="en-US" sz="1961" dirty="0" err="1">
                <a:solidFill>
                  <a:srgbClr val="000000"/>
                </a:solidFill>
                <a:highlight>
                  <a:srgbClr val="FFFFFF"/>
                </a:highlight>
              </a:rPr>
              <a:t>.BadgeNumber</a:t>
            </a:r>
            <a:r>
              <a:rPr lang="en-US" sz="1961" dirty="0">
                <a:solidFill>
                  <a:srgbClr val="000000"/>
                </a:solidFill>
                <a:highlight>
                  <a:srgbClr val="FFFFFF"/>
                </a:highlight>
              </a:rPr>
              <a:t>;</a:t>
            </a: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xml = </a:t>
            </a:r>
            <a:r>
              <a:rPr lang="en-US" sz="1961" dirty="0" err="1">
                <a:solidFill>
                  <a:srgbClr val="2B91AF"/>
                </a:solidFill>
                <a:highlight>
                  <a:srgbClr val="FFFFFF"/>
                </a:highlight>
              </a:rPr>
              <a:t>BadgeUpdateManager</a:t>
            </a:r>
            <a:r>
              <a:rPr lang="en-US" sz="1961" dirty="0" err="1">
                <a:solidFill>
                  <a:srgbClr val="000000"/>
                </a:solidFill>
                <a:highlight>
                  <a:srgbClr val="FFFFFF"/>
                </a:highlight>
              </a:rPr>
              <a:t>.GetTemplateContent</a:t>
            </a:r>
            <a:r>
              <a:rPr lang="en-US" sz="1961" dirty="0">
                <a:solidFill>
                  <a:srgbClr val="000000"/>
                </a:solidFill>
                <a:highlight>
                  <a:srgbClr val="FFFFFF"/>
                </a:highlight>
              </a:rPr>
              <a:t>(type);</a:t>
            </a:r>
          </a:p>
          <a:p>
            <a:pPr>
              <a:spcBef>
                <a:spcPts val="400"/>
              </a:spcBef>
            </a:pPr>
            <a:endParaRPr lang="en-US" sz="1961" dirty="0">
              <a:solidFill>
                <a:srgbClr val="000000"/>
              </a:solidFill>
              <a:highlight>
                <a:srgbClr val="FFFFFF"/>
              </a:highlight>
            </a:endParaRPr>
          </a:p>
          <a:p>
            <a:pPr>
              <a:spcBef>
                <a:spcPts val="400"/>
              </a:spcBef>
            </a:pPr>
            <a:r>
              <a:rPr lang="en-US" sz="1961" dirty="0">
                <a:solidFill>
                  <a:srgbClr val="008000"/>
                </a:solidFill>
                <a:highlight>
                  <a:srgbClr val="FFFFFF"/>
                </a:highlight>
              </a:rPr>
              <a:t>// </a:t>
            </a:r>
            <a:r>
              <a:rPr lang="en-US" sz="1961" dirty="0" smtClean="0">
                <a:solidFill>
                  <a:srgbClr val="008000"/>
                </a:solidFill>
                <a:highlight>
                  <a:srgbClr val="FFFFFF"/>
                </a:highlight>
              </a:rPr>
              <a:t>update </a:t>
            </a:r>
            <a:r>
              <a:rPr lang="en-US" sz="1961" dirty="0">
                <a:solidFill>
                  <a:srgbClr val="008000"/>
                </a:solidFill>
                <a:highlight>
                  <a:srgbClr val="FFFFFF"/>
                </a:highlight>
              </a:rPr>
              <a:t>element</a:t>
            </a:r>
            <a:endParaRPr lang="en-US" sz="1961" dirty="0">
              <a:solidFill>
                <a:srgbClr val="000000"/>
              </a:solidFill>
              <a:highlight>
                <a:srgbClr val="FFFFFF"/>
              </a:highlight>
            </a:endParaRP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elements = </a:t>
            </a:r>
            <a:r>
              <a:rPr lang="en-US" sz="1961" dirty="0" err="1">
                <a:solidFill>
                  <a:srgbClr val="000000"/>
                </a:solidFill>
                <a:highlight>
                  <a:srgbClr val="FFFFFF"/>
                </a:highlight>
              </a:rPr>
              <a:t>xml.GetElementsByTagName</a:t>
            </a:r>
            <a:r>
              <a:rPr lang="en-US" sz="1961" dirty="0">
                <a:solidFill>
                  <a:srgbClr val="000000"/>
                </a:solidFill>
                <a:highlight>
                  <a:srgbClr val="FFFFFF"/>
                </a:highlight>
              </a:rPr>
              <a:t>(</a:t>
            </a:r>
            <a:r>
              <a:rPr lang="en-US" sz="1961" dirty="0">
                <a:solidFill>
                  <a:srgbClr val="A31515"/>
                </a:solidFill>
                <a:highlight>
                  <a:srgbClr val="FFFFFF"/>
                </a:highlight>
              </a:rPr>
              <a:t>"badge"</a:t>
            </a:r>
            <a:r>
              <a:rPr lang="en-US" sz="1961" dirty="0">
                <a:solidFill>
                  <a:srgbClr val="000000"/>
                </a:solidFill>
                <a:highlight>
                  <a:srgbClr val="FFFFFF"/>
                </a:highlight>
              </a:rPr>
              <a:t>);</a:t>
            </a: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element = elements[0] </a:t>
            </a:r>
            <a:r>
              <a:rPr lang="en-US" sz="1961" dirty="0">
                <a:solidFill>
                  <a:srgbClr val="0000FF"/>
                </a:solidFill>
                <a:highlight>
                  <a:srgbClr val="FFFFFF"/>
                </a:highlight>
              </a:rPr>
              <a:t>as</a:t>
            </a:r>
            <a:r>
              <a:rPr lang="en-US" sz="1961" dirty="0">
                <a:solidFill>
                  <a:srgbClr val="000000"/>
                </a:solidFill>
                <a:highlight>
                  <a:srgbClr val="FFFFFF"/>
                </a:highlight>
              </a:rPr>
              <a:t> </a:t>
            </a:r>
            <a:r>
              <a:rPr lang="en-US" sz="1961" dirty="0" err="1">
                <a:solidFill>
                  <a:srgbClr val="000000"/>
                </a:solidFill>
                <a:highlight>
                  <a:srgbClr val="FFFFFF"/>
                </a:highlight>
              </a:rPr>
              <a:t>Windows.Data.Xml.Dom.</a:t>
            </a:r>
            <a:r>
              <a:rPr lang="en-US" sz="1961" dirty="0" err="1">
                <a:solidFill>
                  <a:srgbClr val="2B91AF"/>
                </a:solidFill>
                <a:highlight>
                  <a:srgbClr val="FFFFFF"/>
                </a:highlight>
              </a:rPr>
              <a:t>XmlElement</a:t>
            </a:r>
            <a:r>
              <a:rPr lang="en-US" sz="1961" dirty="0">
                <a:solidFill>
                  <a:srgbClr val="000000"/>
                </a:solidFill>
                <a:highlight>
                  <a:srgbClr val="FFFFFF"/>
                </a:highlight>
              </a:rPr>
              <a:t>;</a:t>
            </a:r>
          </a:p>
          <a:p>
            <a:pPr>
              <a:spcBef>
                <a:spcPts val="400"/>
              </a:spcBef>
            </a:pPr>
            <a:r>
              <a:rPr lang="en-US" sz="1961" dirty="0" err="1">
                <a:solidFill>
                  <a:srgbClr val="000000"/>
                </a:solidFill>
                <a:highlight>
                  <a:srgbClr val="FFFFFF"/>
                </a:highlight>
              </a:rPr>
              <a:t>element.SetAttribute</a:t>
            </a:r>
            <a:r>
              <a:rPr lang="en-US" sz="1961" dirty="0">
                <a:solidFill>
                  <a:srgbClr val="000000"/>
                </a:solidFill>
                <a:highlight>
                  <a:srgbClr val="FFFFFF"/>
                </a:highlight>
              </a:rPr>
              <a:t>(</a:t>
            </a:r>
            <a:r>
              <a:rPr lang="en-US" sz="1961" dirty="0">
                <a:solidFill>
                  <a:srgbClr val="A31515"/>
                </a:solidFill>
                <a:highlight>
                  <a:srgbClr val="FFFFFF"/>
                </a:highlight>
              </a:rPr>
              <a:t>"value"</a:t>
            </a:r>
            <a:r>
              <a:rPr lang="en-US" sz="1961" dirty="0">
                <a:solidFill>
                  <a:srgbClr val="000000"/>
                </a:solidFill>
                <a:highlight>
                  <a:srgbClr val="FFFFFF"/>
                </a:highlight>
              </a:rPr>
              <a:t>, "47");</a:t>
            </a:r>
          </a:p>
          <a:p>
            <a:pPr>
              <a:spcBef>
                <a:spcPts val="400"/>
              </a:spcBef>
            </a:pPr>
            <a:endParaRPr lang="en-US" sz="1961" dirty="0">
              <a:solidFill>
                <a:srgbClr val="000000"/>
              </a:solidFill>
              <a:highlight>
                <a:srgbClr val="FFFFFF"/>
              </a:highlight>
            </a:endParaRPr>
          </a:p>
          <a:p>
            <a:pPr>
              <a:spcBef>
                <a:spcPts val="400"/>
              </a:spcBef>
            </a:pPr>
            <a:r>
              <a:rPr lang="en-US" sz="1961" dirty="0">
                <a:solidFill>
                  <a:srgbClr val="008000"/>
                </a:solidFill>
                <a:highlight>
                  <a:srgbClr val="FFFFFF"/>
                </a:highlight>
              </a:rPr>
              <a:t>// send to lock screen</a:t>
            </a:r>
            <a:endParaRPr lang="en-US" sz="1961" dirty="0">
              <a:solidFill>
                <a:srgbClr val="000000"/>
              </a:solidFill>
              <a:highlight>
                <a:srgbClr val="FFFFFF"/>
              </a:highlight>
            </a:endParaRP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a:t>
            </a:r>
            <a:r>
              <a:rPr lang="en-US" sz="1961" dirty="0" err="1">
                <a:solidFill>
                  <a:srgbClr val="000000"/>
                </a:solidFill>
                <a:highlight>
                  <a:srgbClr val="FFFFFF"/>
                </a:highlight>
              </a:rPr>
              <a:t>updator</a:t>
            </a:r>
            <a:r>
              <a:rPr lang="en-US" sz="1961" dirty="0">
                <a:solidFill>
                  <a:srgbClr val="000000"/>
                </a:solidFill>
                <a:highlight>
                  <a:srgbClr val="FFFFFF"/>
                </a:highlight>
              </a:rPr>
              <a:t> = </a:t>
            </a:r>
            <a:r>
              <a:rPr lang="en-US" sz="1961" dirty="0" err="1">
                <a:solidFill>
                  <a:srgbClr val="2B91AF"/>
                </a:solidFill>
                <a:highlight>
                  <a:srgbClr val="FFFFFF"/>
                </a:highlight>
              </a:rPr>
              <a:t>BadgeUpdateManager</a:t>
            </a:r>
            <a:r>
              <a:rPr lang="en-US" sz="1961" dirty="0" err="1">
                <a:solidFill>
                  <a:srgbClr val="000000"/>
                </a:solidFill>
                <a:highlight>
                  <a:srgbClr val="FFFFFF"/>
                </a:highlight>
              </a:rPr>
              <a:t>.CreateBadgeUpdaterForApplication</a:t>
            </a:r>
            <a:r>
              <a:rPr lang="en-US" sz="1961" dirty="0">
                <a:solidFill>
                  <a:srgbClr val="000000"/>
                </a:solidFill>
                <a:highlight>
                  <a:srgbClr val="FFFFFF"/>
                </a:highlight>
              </a:rPr>
              <a:t>();</a:t>
            </a:r>
          </a:p>
          <a:p>
            <a:pPr>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notification = </a:t>
            </a:r>
            <a:r>
              <a:rPr lang="en-US" sz="1961" dirty="0">
                <a:solidFill>
                  <a:srgbClr val="0000FF"/>
                </a:solidFill>
                <a:highlight>
                  <a:srgbClr val="FFFFFF"/>
                </a:highlight>
              </a:rPr>
              <a:t>new</a:t>
            </a:r>
            <a:r>
              <a:rPr lang="en-US" sz="1961" dirty="0">
                <a:solidFill>
                  <a:srgbClr val="000000"/>
                </a:solidFill>
                <a:highlight>
                  <a:srgbClr val="FFFFFF"/>
                </a:highlight>
              </a:rPr>
              <a:t> </a:t>
            </a:r>
            <a:r>
              <a:rPr lang="en-US" sz="1961" dirty="0" err="1">
                <a:solidFill>
                  <a:srgbClr val="2B91AF"/>
                </a:solidFill>
                <a:highlight>
                  <a:srgbClr val="FFFFFF"/>
                </a:highlight>
              </a:rPr>
              <a:t>BadgeNotification</a:t>
            </a:r>
            <a:r>
              <a:rPr lang="en-US" sz="1961" dirty="0">
                <a:solidFill>
                  <a:srgbClr val="000000"/>
                </a:solidFill>
                <a:highlight>
                  <a:srgbClr val="FFFFFF"/>
                </a:highlight>
              </a:rPr>
              <a:t>(xml);</a:t>
            </a:r>
          </a:p>
          <a:p>
            <a:pPr>
              <a:spcBef>
                <a:spcPts val="400"/>
              </a:spcBef>
            </a:pPr>
            <a:r>
              <a:rPr lang="en-US" sz="1961" dirty="0" err="1">
                <a:solidFill>
                  <a:srgbClr val="000000"/>
                </a:solidFill>
                <a:highlight>
                  <a:srgbClr val="FFFFFF"/>
                </a:highlight>
              </a:rPr>
              <a:t>updator.Update</a:t>
            </a:r>
            <a:r>
              <a:rPr lang="en-US" sz="1961" dirty="0">
                <a:solidFill>
                  <a:srgbClr val="000000"/>
                </a:solidFill>
                <a:highlight>
                  <a:srgbClr val="FFFFFF"/>
                </a:highlight>
              </a:rPr>
              <a:t>(notification);</a:t>
            </a:r>
            <a:endParaRPr lang="en-US" sz="1961" dirty="0"/>
          </a:p>
        </p:txBody>
      </p:sp>
      <p:sp>
        <p:nvSpPr>
          <p:cNvPr id="7" name="Rectangle 6"/>
          <p:cNvSpPr/>
          <p:nvPr/>
        </p:nvSpPr>
        <p:spPr bwMode="auto">
          <a:xfrm>
            <a:off x="1823665" y="1847507"/>
            <a:ext cx="4482124"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2271877" y="3094222"/>
            <a:ext cx="5079741"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300264" y="5359835"/>
            <a:ext cx="5079741"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72520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Create a secondary tile</a:t>
            </a:r>
            <a:endParaRPr lang="en-US" dirty="0"/>
          </a:p>
        </p:txBody>
      </p:sp>
      <p:sp>
        <p:nvSpPr>
          <p:cNvPr id="5" name="Text Placeholder 4"/>
          <p:cNvSpPr>
            <a:spLocks noGrp="1"/>
          </p:cNvSpPr>
          <p:nvPr>
            <p:ph type="body" sz="quarter" idx="10"/>
          </p:nvPr>
        </p:nvSpPr>
        <p:spPr/>
        <p:txBody>
          <a:bodyPr/>
          <a:lstStyle/>
          <a:p>
            <a:pPr>
              <a:lnSpc>
                <a:spcPct val="100000"/>
              </a:lnSpc>
              <a:spcBef>
                <a:spcPts val="400"/>
              </a:spcBef>
            </a:pPr>
            <a:endParaRPr lang="en-US" sz="1961" dirty="0">
              <a:solidFill>
                <a:srgbClr val="0000FF"/>
              </a:solidFill>
              <a:highlight>
                <a:srgbClr val="FFFFFF"/>
              </a:highlight>
            </a:endParaRPr>
          </a:p>
          <a:p>
            <a:pPr>
              <a:lnSpc>
                <a:spcPct val="100000"/>
              </a:lnSpc>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a:t>
            </a:r>
            <a:r>
              <a:rPr lang="en-US" sz="1961" dirty="0" err="1">
                <a:solidFill>
                  <a:srgbClr val="000000"/>
                </a:solidFill>
                <a:highlight>
                  <a:srgbClr val="FFFFFF"/>
                </a:highlight>
              </a:rPr>
              <a:t>tileId</a:t>
            </a:r>
            <a:r>
              <a:rPr lang="en-US" sz="1961" dirty="0">
                <a:solidFill>
                  <a:srgbClr val="000000"/>
                </a:solidFill>
                <a:highlight>
                  <a:srgbClr val="FFFFFF"/>
                </a:highlight>
              </a:rPr>
              <a:t> = </a:t>
            </a:r>
            <a:r>
              <a:rPr lang="en-US" sz="1961" dirty="0">
                <a:solidFill>
                  <a:srgbClr val="A31515"/>
                </a:solidFill>
                <a:highlight>
                  <a:srgbClr val="FFFFFF"/>
                </a:highlight>
              </a:rPr>
              <a:t>"</a:t>
            </a:r>
            <a:r>
              <a:rPr lang="en-US" sz="1961" dirty="0" err="1">
                <a:solidFill>
                  <a:srgbClr val="A31515"/>
                </a:solidFill>
                <a:highlight>
                  <a:srgbClr val="FFFFFF"/>
                </a:highlight>
              </a:rPr>
              <a:t>DetailsTile</a:t>
            </a:r>
            <a:r>
              <a:rPr lang="en-US" sz="1961" dirty="0">
                <a:solidFill>
                  <a:srgbClr val="A31515"/>
                </a:solidFill>
                <a:highlight>
                  <a:srgbClr val="FFFFFF"/>
                </a:highlight>
              </a:rPr>
              <a:t>"</a:t>
            </a:r>
            <a:r>
              <a:rPr lang="en-US" sz="1961" dirty="0">
                <a:solidFill>
                  <a:srgbClr val="000000"/>
                </a:solidFill>
                <a:highlight>
                  <a:srgbClr val="FFFFFF"/>
                </a:highlight>
              </a:rPr>
              <a:t>;</a:t>
            </a:r>
          </a:p>
          <a:p>
            <a:pPr>
              <a:lnSpc>
                <a:spcPct val="100000"/>
              </a:lnSpc>
              <a:spcBef>
                <a:spcPts val="400"/>
              </a:spcBef>
            </a:pPr>
            <a:r>
              <a:rPr lang="en-US" sz="1961" dirty="0" err="1">
                <a:solidFill>
                  <a:srgbClr val="0000FF"/>
                </a:solidFill>
                <a:highlight>
                  <a:srgbClr val="FFFFFF"/>
                </a:highlight>
              </a:rPr>
              <a:t>var</a:t>
            </a:r>
            <a:r>
              <a:rPr lang="en-US" sz="1961" dirty="0">
                <a:solidFill>
                  <a:srgbClr val="000000"/>
                </a:solidFill>
                <a:highlight>
                  <a:srgbClr val="FFFFFF"/>
                </a:highlight>
              </a:rPr>
              <a:t> pinned = </a:t>
            </a:r>
            <a:r>
              <a:rPr lang="en-US" sz="1961" dirty="0" err="1">
                <a:solidFill>
                  <a:srgbClr val="2B91AF"/>
                </a:solidFill>
                <a:highlight>
                  <a:srgbClr val="FFFFFF"/>
                </a:highlight>
              </a:rPr>
              <a:t>SecondaryTile</a:t>
            </a:r>
            <a:r>
              <a:rPr lang="en-US" sz="1961" dirty="0" err="1">
                <a:solidFill>
                  <a:srgbClr val="000000"/>
                </a:solidFill>
                <a:highlight>
                  <a:srgbClr val="FFFFFF"/>
                </a:highlight>
              </a:rPr>
              <a:t>.Exists</a:t>
            </a:r>
            <a:r>
              <a:rPr lang="en-US" sz="1961" dirty="0">
                <a:solidFill>
                  <a:srgbClr val="000000"/>
                </a:solidFill>
                <a:highlight>
                  <a:srgbClr val="FFFFFF"/>
                </a:highlight>
              </a:rPr>
              <a:t>(</a:t>
            </a:r>
            <a:r>
              <a:rPr lang="en-US" sz="1961" dirty="0" err="1">
                <a:solidFill>
                  <a:srgbClr val="000000"/>
                </a:solidFill>
                <a:highlight>
                  <a:srgbClr val="FFFFFF"/>
                </a:highlight>
              </a:rPr>
              <a:t>tileId</a:t>
            </a:r>
            <a:r>
              <a:rPr lang="en-US" sz="1961" dirty="0">
                <a:solidFill>
                  <a:srgbClr val="000000"/>
                </a:solidFill>
                <a:highlight>
                  <a:srgbClr val="FFFFFF"/>
                </a:highlight>
              </a:rPr>
              <a:t>);</a:t>
            </a:r>
          </a:p>
          <a:p>
            <a:pPr>
              <a:lnSpc>
                <a:spcPct val="100000"/>
              </a:lnSpc>
              <a:spcBef>
                <a:spcPts val="400"/>
              </a:spcBef>
            </a:pPr>
            <a:endParaRPr lang="en-US" sz="1961" dirty="0">
              <a:solidFill>
                <a:srgbClr val="000000"/>
              </a:solidFill>
              <a:highlight>
                <a:srgbClr val="FFFFFF"/>
              </a:highlight>
            </a:endParaRPr>
          </a:p>
          <a:p>
            <a:pPr>
              <a:lnSpc>
                <a:spcPct val="100000"/>
              </a:lnSpc>
              <a:spcBef>
                <a:spcPts val="400"/>
              </a:spcBef>
            </a:pPr>
            <a:r>
              <a:rPr lang="en-US" sz="1961" dirty="0">
                <a:solidFill>
                  <a:srgbClr val="0000FF"/>
                </a:solidFill>
                <a:highlight>
                  <a:srgbClr val="FFFFFF"/>
                </a:highlight>
              </a:rPr>
              <a:t>if</a:t>
            </a:r>
            <a:r>
              <a:rPr lang="en-US" sz="1961" dirty="0">
                <a:solidFill>
                  <a:srgbClr val="000000"/>
                </a:solidFill>
                <a:highlight>
                  <a:srgbClr val="FFFFFF"/>
                </a:highlight>
              </a:rPr>
              <a:t> (!pinned)</a:t>
            </a:r>
          </a:p>
          <a:p>
            <a:pPr>
              <a:lnSpc>
                <a:spcPct val="100000"/>
              </a:lnSpc>
              <a:spcBef>
                <a:spcPts val="400"/>
              </a:spcBef>
            </a:pPr>
            <a:r>
              <a:rPr lang="en-US" sz="1961" dirty="0">
                <a:solidFill>
                  <a:srgbClr val="000000"/>
                </a:solidFill>
                <a:highlight>
                  <a:srgbClr val="FFFFFF"/>
                </a:highlight>
              </a:rPr>
              <a:t>{</a:t>
            </a:r>
          </a:p>
          <a:p>
            <a:pPr>
              <a:lnSpc>
                <a:spcPct val="100000"/>
              </a:lnSpc>
              <a:spcBef>
                <a:spcPts val="400"/>
              </a:spcBef>
            </a:pPr>
            <a:r>
              <a:rPr lang="en-US" sz="1961" dirty="0" smtClean="0">
                <a:solidFill>
                  <a:srgbClr val="0000FF"/>
                </a:solidFill>
                <a:highlight>
                  <a:srgbClr val="FFFFFF"/>
                </a:highlight>
              </a:rPr>
              <a:t>    </a:t>
            </a:r>
            <a:r>
              <a:rPr lang="en-US" sz="1961" dirty="0" err="1" smtClean="0">
                <a:solidFill>
                  <a:srgbClr val="0000FF"/>
                </a:solidFill>
                <a:highlight>
                  <a:srgbClr val="FFFFFF"/>
                </a:highlight>
              </a:rPr>
              <a:t>var</a:t>
            </a:r>
            <a:r>
              <a:rPr lang="en-US" sz="1961" dirty="0" smtClean="0">
                <a:solidFill>
                  <a:srgbClr val="000000"/>
                </a:solidFill>
                <a:highlight>
                  <a:srgbClr val="FFFFFF"/>
                </a:highlight>
              </a:rPr>
              <a:t> </a:t>
            </a:r>
            <a:r>
              <a:rPr lang="en-US" sz="1961" dirty="0">
                <a:solidFill>
                  <a:srgbClr val="000000"/>
                </a:solidFill>
                <a:highlight>
                  <a:srgbClr val="FFFFFF"/>
                </a:highlight>
              </a:rPr>
              <a:t>tile = </a:t>
            </a:r>
            <a:r>
              <a:rPr lang="en-US" sz="1961" dirty="0">
                <a:solidFill>
                  <a:srgbClr val="0000FF"/>
                </a:solidFill>
                <a:highlight>
                  <a:srgbClr val="FFFFFF"/>
                </a:highlight>
              </a:rPr>
              <a:t>new</a:t>
            </a:r>
            <a:r>
              <a:rPr lang="en-US" sz="1961" dirty="0">
                <a:solidFill>
                  <a:srgbClr val="000000"/>
                </a:solidFill>
                <a:highlight>
                  <a:srgbClr val="FFFFFF"/>
                </a:highlight>
              </a:rPr>
              <a:t> </a:t>
            </a:r>
            <a:r>
              <a:rPr lang="en-US" sz="1961" dirty="0" err="1">
                <a:solidFill>
                  <a:srgbClr val="2B91AF"/>
                </a:solidFill>
                <a:highlight>
                  <a:srgbClr val="FFFFFF"/>
                </a:highlight>
              </a:rPr>
              <a:t>SecondaryTile</a:t>
            </a:r>
            <a:r>
              <a:rPr lang="en-US" sz="1961" dirty="0">
                <a:solidFill>
                  <a:srgbClr val="000000"/>
                </a:solidFill>
                <a:highlight>
                  <a:srgbClr val="FFFFFF"/>
                </a:highlight>
              </a:rPr>
              <a:t>(</a:t>
            </a:r>
            <a:r>
              <a:rPr lang="en-US" sz="1961" dirty="0" err="1">
                <a:solidFill>
                  <a:srgbClr val="000000"/>
                </a:solidFill>
                <a:highlight>
                  <a:srgbClr val="FFFFFF"/>
                </a:highlight>
              </a:rPr>
              <a:t>tileId</a:t>
            </a:r>
            <a:r>
              <a:rPr lang="en-US" sz="1961" dirty="0">
                <a:solidFill>
                  <a:srgbClr val="000000"/>
                </a:solidFill>
                <a:highlight>
                  <a:srgbClr val="FFFFFF"/>
                </a:highlight>
              </a:rPr>
              <a:t>)</a:t>
            </a:r>
          </a:p>
          <a:p>
            <a:pPr>
              <a:lnSpc>
                <a:spcPct val="100000"/>
              </a:lnSpc>
              <a:spcBef>
                <a:spcPts val="400"/>
              </a:spcBef>
            </a:pPr>
            <a:r>
              <a:rPr lang="en-US" sz="1961" dirty="0" smtClean="0">
                <a:solidFill>
                  <a:srgbClr val="000000"/>
                </a:solidFill>
                <a:highlight>
                  <a:srgbClr val="FFFFFF"/>
                </a:highlight>
              </a:rPr>
              <a:t>    {</a:t>
            </a:r>
            <a:endParaRPr lang="en-US" sz="1961" dirty="0">
              <a:solidFill>
                <a:srgbClr val="000000"/>
              </a:solidFill>
              <a:highlight>
                <a:srgbClr val="FFFFFF"/>
              </a:highlight>
            </a:endParaRPr>
          </a:p>
          <a:p>
            <a:pPr>
              <a:lnSpc>
                <a:spcPct val="100000"/>
              </a:lnSpc>
              <a:spcBef>
                <a:spcPts val="400"/>
              </a:spcBef>
            </a:pPr>
            <a:r>
              <a:rPr lang="en-US" sz="1961" dirty="0">
                <a:solidFill>
                  <a:srgbClr val="000000"/>
                </a:solidFill>
                <a:highlight>
                  <a:srgbClr val="FFFFFF"/>
                </a:highlight>
              </a:rPr>
              <a:t>        </a:t>
            </a:r>
            <a:r>
              <a:rPr lang="en-US" sz="1961" dirty="0" err="1">
                <a:solidFill>
                  <a:srgbClr val="000000"/>
                </a:solidFill>
                <a:highlight>
                  <a:srgbClr val="FFFFFF"/>
                </a:highlight>
              </a:rPr>
              <a:t>DisplayName</a:t>
            </a:r>
            <a:r>
              <a:rPr lang="en-US" sz="1961" dirty="0">
                <a:solidFill>
                  <a:srgbClr val="000000"/>
                </a:solidFill>
                <a:highlight>
                  <a:srgbClr val="FFFFFF"/>
                </a:highlight>
              </a:rPr>
              <a:t> = </a:t>
            </a:r>
            <a:r>
              <a:rPr lang="en-US" sz="1961" dirty="0">
                <a:solidFill>
                  <a:srgbClr val="A31515"/>
                </a:solidFill>
                <a:highlight>
                  <a:srgbClr val="FFFFFF"/>
                </a:highlight>
              </a:rPr>
              <a:t>"Record details"</a:t>
            </a:r>
            <a:r>
              <a:rPr lang="en-US" sz="1961" dirty="0">
                <a:solidFill>
                  <a:srgbClr val="000000"/>
                </a:solidFill>
                <a:highlight>
                  <a:srgbClr val="FFFFFF"/>
                </a:highlight>
              </a:rPr>
              <a:t>,</a:t>
            </a:r>
          </a:p>
          <a:p>
            <a:pPr>
              <a:lnSpc>
                <a:spcPct val="100000"/>
              </a:lnSpc>
              <a:spcBef>
                <a:spcPts val="400"/>
              </a:spcBef>
            </a:pPr>
            <a:r>
              <a:rPr lang="en-US" sz="1961" dirty="0">
                <a:solidFill>
                  <a:srgbClr val="000000"/>
                </a:solidFill>
                <a:highlight>
                  <a:srgbClr val="FFFFFF"/>
                </a:highlight>
              </a:rPr>
              <a:t>        Arguments = </a:t>
            </a:r>
            <a:r>
              <a:rPr lang="en-US" sz="1961" dirty="0">
                <a:solidFill>
                  <a:srgbClr val="A31515"/>
                </a:solidFill>
                <a:highlight>
                  <a:srgbClr val="FFFFFF"/>
                </a:highlight>
              </a:rPr>
              <a:t>"123"</a:t>
            </a:r>
            <a:endParaRPr lang="en-US" sz="1961" dirty="0">
              <a:solidFill>
                <a:srgbClr val="000000"/>
              </a:solidFill>
              <a:highlight>
                <a:srgbClr val="FFFFFF"/>
              </a:highlight>
            </a:endParaRPr>
          </a:p>
          <a:p>
            <a:pPr>
              <a:lnSpc>
                <a:spcPct val="100000"/>
              </a:lnSpc>
              <a:spcBef>
                <a:spcPts val="400"/>
              </a:spcBef>
            </a:pPr>
            <a:r>
              <a:rPr lang="en-US" sz="1961" dirty="0" smtClean="0">
                <a:solidFill>
                  <a:srgbClr val="000000"/>
                </a:solidFill>
                <a:highlight>
                  <a:srgbClr val="FFFFFF"/>
                </a:highlight>
              </a:rPr>
              <a:t>    };</a:t>
            </a:r>
            <a:endParaRPr lang="en-US" sz="1961" dirty="0">
              <a:solidFill>
                <a:srgbClr val="000000"/>
              </a:solidFill>
              <a:highlight>
                <a:srgbClr val="FFFFFF"/>
              </a:highlight>
            </a:endParaRPr>
          </a:p>
          <a:p>
            <a:pPr>
              <a:lnSpc>
                <a:spcPct val="100000"/>
              </a:lnSpc>
              <a:spcBef>
                <a:spcPts val="400"/>
              </a:spcBef>
            </a:pPr>
            <a:endParaRPr lang="en-US" sz="1961" dirty="0">
              <a:solidFill>
                <a:srgbClr val="000000"/>
              </a:solidFill>
              <a:highlight>
                <a:srgbClr val="FFFFFF"/>
              </a:highlight>
            </a:endParaRPr>
          </a:p>
          <a:p>
            <a:pPr>
              <a:lnSpc>
                <a:spcPct val="100000"/>
              </a:lnSpc>
              <a:spcBef>
                <a:spcPts val="400"/>
              </a:spcBef>
            </a:pPr>
            <a:r>
              <a:rPr lang="en-US" sz="1961" dirty="0" smtClean="0">
                <a:solidFill>
                  <a:srgbClr val="008000"/>
                </a:solidFill>
                <a:highlight>
                  <a:srgbClr val="FFFFFF"/>
                </a:highlight>
              </a:rPr>
              <a:t>    // </a:t>
            </a:r>
            <a:r>
              <a:rPr lang="en-US" sz="1961" dirty="0">
                <a:solidFill>
                  <a:srgbClr val="008000"/>
                </a:solidFill>
                <a:highlight>
                  <a:srgbClr val="FFFFFF"/>
                </a:highlight>
              </a:rPr>
              <a:t>extra </a:t>
            </a:r>
            <a:r>
              <a:rPr lang="en-US" sz="1961" dirty="0" smtClean="0">
                <a:solidFill>
                  <a:srgbClr val="008000"/>
                </a:solidFill>
                <a:highlight>
                  <a:srgbClr val="FFFFFF"/>
                </a:highlight>
              </a:rPr>
              <a:t>details</a:t>
            </a:r>
            <a:endParaRPr lang="en-US" sz="1961" dirty="0">
              <a:solidFill>
                <a:srgbClr val="000000"/>
              </a:solidFill>
              <a:highlight>
                <a:srgbClr val="FFFFFF"/>
              </a:highlight>
            </a:endParaRPr>
          </a:p>
          <a:p>
            <a:pPr>
              <a:lnSpc>
                <a:spcPct val="100000"/>
              </a:lnSpc>
              <a:spcBef>
                <a:spcPts val="400"/>
              </a:spcBef>
            </a:pPr>
            <a:r>
              <a:rPr lang="en-US" sz="1961" dirty="0">
                <a:solidFill>
                  <a:srgbClr val="0000FF"/>
                </a:solidFill>
                <a:highlight>
                  <a:srgbClr val="FFFFFF"/>
                </a:highlight>
              </a:rPr>
              <a:t>    </a:t>
            </a:r>
            <a:r>
              <a:rPr lang="en-US" sz="1961" dirty="0" err="1">
                <a:solidFill>
                  <a:srgbClr val="0000FF"/>
                </a:solidFill>
                <a:highlight>
                  <a:srgbClr val="FFFFFF"/>
                </a:highlight>
              </a:rPr>
              <a:t>var</a:t>
            </a:r>
            <a:r>
              <a:rPr lang="en-US" sz="1961" dirty="0">
                <a:solidFill>
                  <a:srgbClr val="000000"/>
                </a:solidFill>
                <a:highlight>
                  <a:srgbClr val="FFFFFF"/>
                </a:highlight>
              </a:rPr>
              <a:t> success = </a:t>
            </a:r>
            <a:r>
              <a:rPr lang="en-US" sz="1961" dirty="0">
                <a:solidFill>
                  <a:srgbClr val="0000FF"/>
                </a:solidFill>
                <a:highlight>
                  <a:srgbClr val="FFFFFF"/>
                </a:highlight>
              </a:rPr>
              <a:t>await</a:t>
            </a:r>
            <a:r>
              <a:rPr lang="en-US" sz="1961" dirty="0">
                <a:solidFill>
                  <a:srgbClr val="000000"/>
                </a:solidFill>
                <a:highlight>
                  <a:srgbClr val="FFFFFF"/>
                </a:highlight>
              </a:rPr>
              <a:t> </a:t>
            </a:r>
            <a:r>
              <a:rPr lang="en-US" sz="1961" dirty="0" err="1">
                <a:solidFill>
                  <a:srgbClr val="000000"/>
                </a:solidFill>
                <a:highlight>
                  <a:srgbClr val="FFFFFF"/>
                </a:highlight>
              </a:rPr>
              <a:t>tile.RequestCreateAsync</a:t>
            </a:r>
            <a:r>
              <a:rPr lang="en-US" sz="1961" dirty="0">
                <a:solidFill>
                  <a:srgbClr val="000000"/>
                </a:solidFill>
                <a:highlight>
                  <a:srgbClr val="FFFFFF"/>
                </a:highlight>
              </a:rPr>
              <a:t>();</a:t>
            </a:r>
          </a:p>
          <a:p>
            <a:pPr>
              <a:lnSpc>
                <a:spcPct val="100000"/>
              </a:lnSpc>
              <a:spcBef>
                <a:spcPts val="400"/>
              </a:spcBef>
            </a:pPr>
            <a:r>
              <a:rPr lang="en-US" sz="1961" dirty="0">
                <a:solidFill>
                  <a:srgbClr val="000000"/>
                </a:solidFill>
                <a:highlight>
                  <a:srgbClr val="FFFFFF"/>
                </a:highlight>
              </a:rPr>
              <a:t>}</a:t>
            </a:r>
            <a:endParaRPr lang="en-US" sz="1961" dirty="0"/>
          </a:p>
        </p:txBody>
      </p:sp>
      <p:sp>
        <p:nvSpPr>
          <p:cNvPr id="8" name="Rectangle 7"/>
          <p:cNvSpPr/>
          <p:nvPr/>
        </p:nvSpPr>
        <p:spPr bwMode="auto">
          <a:xfrm>
            <a:off x="269239" y="1566298"/>
            <a:ext cx="6125570" cy="896425"/>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1389770" y="4021448"/>
            <a:ext cx="4706230" cy="896425"/>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bwMode="auto">
          <a:xfrm>
            <a:off x="2760286" y="5768941"/>
            <a:ext cx="4706230" cy="522914"/>
          </a:xfrm>
          <a:prstGeom prst="rect">
            <a:avLst/>
          </a:prstGeom>
          <a:noFill/>
          <a:ln w="76200">
            <a:solidFill>
              <a:srgbClr val="FFC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15088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Tile templates</a:t>
            </a:r>
            <a:endParaRPr lang="en-US" dirty="0"/>
          </a:p>
        </p:txBody>
      </p:sp>
    </p:spTree>
    <p:extLst>
      <p:ext uri="{BB962C8B-B14F-4D97-AF65-F5344CB8AC3E}">
        <p14:creationId xmlns:p14="http://schemas.microsoft.com/office/powerpoint/2010/main" val="4189555282"/>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2.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3.xml><?xml version="1.0" encoding="utf-8"?>
<a:theme xmlns:a="http://schemas.openxmlformats.org/drawingml/2006/main" name="BUILD WHITE TEMPLATE">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49F2FD16-922B-4720-BA86-EE1768600449}"/>
    </a:ext>
  </a:extLst>
</a:theme>
</file>

<file path=ppt/theme/theme4.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989475B9-DB6C-4EAF-8622-952BB3581377}" vid="{3DC98DF2-15D7-439F-8B72-0561DF431F48}"/>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1844</Words>
  <Application>Microsoft Office PowerPoint</Application>
  <PresentationFormat>Widescreen</PresentationFormat>
  <Paragraphs>474</Paragraphs>
  <Slides>55</Slides>
  <Notes>9</Notes>
  <HiddenSlides>3</HiddenSlides>
  <MMClips>0</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55</vt:i4>
      </vt:variant>
    </vt:vector>
  </HeadingPairs>
  <TitlesOfParts>
    <vt:vector size="70" baseType="lpstr">
      <vt:lpstr>Arial</vt:lpstr>
      <vt:lpstr>Avenir LT Pro 45 Book</vt:lpstr>
      <vt:lpstr>Calibri</vt:lpstr>
      <vt:lpstr>Consolas</vt:lpstr>
      <vt:lpstr>Courier New</vt:lpstr>
      <vt:lpstr>ＭＳ Ｐゴシック</vt:lpstr>
      <vt:lpstr>Segoe UI</vt:lpstr>
      <vt:lpstr>Segoe UI Light</vt:lpstr>
      <vt:lpstr>Segoe UI Semibold</vt:lpstr>
      <vt:lpstr>Segoe UI Semilight</vt:lpstr>
      <vt:lpstr>Wingdings</vt:lpstr>
      <vt:lpstr>BUILD CHARCOAL BACKGROUND</vt:lpstr>
      <vt:lpstr>1_BUILD CHARCOAL BACKGROUND</vt:lpstr>
      <vt:lpstr>BUILD WHITE TEMPLATE</vt:lpstr>
      <vt:lpstr>5-30629_Build_Template_WHITE</vt:lpstr>
      <vt:lpstr>Live Tiles, Push Notifications and Action Center Developer’s Guide to Windows 10</vt:lpstr>
      <vt:lpstr>Agenda</vt:lpstr>
      <vt:lpstr>Tile basics</vt:lpstr>
      <vt:lpstr>Tile anatomy </vt:lpstr>
      <vt:lpstr>Primary Tile</vt:lpstr>
      <vt:lpstr>Updating tiles</vt:lpstr>
      <vt:lpstr>Update tile badge</vt:lpstr>
      <vt:lpstr>Create a secondary tile</vt:lpstr>
      <vt:lpstr>Tile templates</vt:lpstr>
      <vt:lpstr>PowerPoint Presentation</vt:lpstr>
      <vt:lpstr>Legacy templates</vt:lpstr>
      <vt:lpstr>Please don’t say more templates.</vt:lpstr>
      <vt:lpstr>Adaptive templates</vt:lpstr>
      <vt:lpstr>Adaptive tiles</vt:lpstr>
      <vt:lpstr>Adaptive tiles</vt:lpstr>
      <vt:lpstr>Sample: Small Tile</vt:lpstr>
      <vt:lpstr>Sample: Medium Tile</vt:lpstr>
      <vt:lpstr>Sample: Wide Tile</vt:lpstr>
      <vt:lpstr>Sample: Large Tile</vt:lpstr>
      <vt:lpstr>Toast</vt:lpstr>
      <vt:lpstr>Toasts</vt:lpstr>
      <vt:lpstr>Toast states</vt:lpstr>
      <vt:lpstr>Toast templates</vt:lpstr>
      <vt:lpstr>Sending toast</vt:lpstr>
      <vt:lpstr>Sending toast</vt:lpstr>
      <vt:lpstr>Sending toast</vt:lpstr>
      <vt:lpstr>Handling activation</vt:lpstr>
      <vt:lpstr>Interactive toast</vt:lpstr>
      <vt:lpstr>Interactive toast</vt:lpstr>
      <vt:lpstr>Toast notifications</vt:lpstr>
      <vt:lpstr>Toast input</vt:lpstr>
      <vt:lpstr>Toast action</vt:lpstr>
      <vt:lpstr>Toast customization</vt:lpstr>
      <vt:lpstr>New activation types &amp; activations</vt:lpstr>
      <vt:lpstr>Special Toast Scenarios</vt:lpstr>
      <vt:lpstr>Alarms are Toasts</vt:lpstr>
      <vt:lpstr>Demo: Interactive Toast</vt:lpstr>
      <vt:lpstr>Push Notifications </vt:lpstr>
      <vt:lpstr>Notifications</vt:lpstr>
      <vt:lpstr>Windows Notification Service</vt:lpstr>
      <vt:lpstr>WNS – Push Architecture</vt:lpstr>
      <vt:lpstr>Setting Up An App For Push (Visual Studio)</vt:lpstr>
      <vt:lpstr>Getting a Push Notification Channel</vt:lpstr>
      <vt:lpstr>Testing Push Notifications</vt:lpstr>
      <vt:lpstr>Notifications Simulation Engine</vt:lpstr>
      <vt:lpstr>Push Notifications</vt:lpstr>
      <vt:lpstr>Push payloads</vt:lpstr>
      <vt:lpstr>Action Center managing your notification space</vt:lpstr>
      <vt:lpstr>Action center &amp; Quick actions</vt:lpstr>
      <vt:lpstr>Action Center Management APIs</vt:lpstr>
      <vt:lpstr>Apps’ Responsibilities on Notifications</vt:lpstr>
      <vt:lpstr>App, Action Center and Tile must tell a consistent story </vt:lpstr>
      <vt:lpstr>Action Center change triggers</vt:lpstr>
      <vt:lpstr>Action Center change trigger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2015-08-17T15:23:17Z</dcterms:created>
  <dcterms:modified xsi:type="dcterms:W3CDTF">2015-08-31T15:55:57Z</dcterms:modified>
</cp:coreProperties>
</file>

<file path=docProps/thumbnail.jpeg>
</file>